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80" r:id="rId3"/>
    <p:sldId id="291" r:id="rId4"/>
    <p:sldId id="269" r:id="rId5"/>
    <p:sldId id="299" r:id="rId6"/>
    <p:sldId id="302" r:id="rId7"/>
    <p:sldId id="260" r:id="rId8"/>
    <p:sldId id="298" r:id="rId9"/>
    <p:sldId id="262" r:id="rId10"/>
    <p:sldId id="282" r:id="rId11"/>
    <p:sldId id="263" r:id="rId12"/>
    <p:sldId id="275" r:id="rId13"/>
    <p:sldId id="259" r:id="rId14"/>
    <p:sldId id="296" r:id="rId15"/>
    <p:sldId id="300" r:id="rId16"/>
    <p:sldId id="294" r:id="rId17"/>
    <p:sldId id="264" r:id="rId18"/>
    <p:sldId id="277" r:id="rId19"/>
    <p:sldId id="278" r:id="rId20"/>
    <p:sldId id="279" r:id="rId21"/>
    <p:sldId id="293" r:id="rId22"/>
    <p:sldId id="301" r:id="rId23"/>
    <p:sldId id="289" r:id="rId24"/>
    <p:sldId id="284" r:id="rId25"/>
    <p:sldId id="285" r:id="rId26"/>
    <p:sldId id="286" r:id="rId27"/>
    <p:sldId id="287" r:id="rId28"/>
    <p:sldId id="288" r:id="rId29"/>
    <p:sldId id="295" r:id="rId30"/>
  </p:sldIdLst>
  <p:sldSz cx="9144000" cy="6858000" type="screen4x3"/>
  <p:notesSz cx="9236075" cy="6950075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20700"/>
            <a:ext cx="3476625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02000"/>
            <a:ext cx="73882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40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0955CB2-C766-F741-9092-EC5CF01B7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80434-9726-2A48-97E9-C97F3268BC07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969E4-E11F-FF40-8A0E-C0CCF6F5F89A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2ADE2-92D1-BC44-B76B-B7A8AFCBB576}" type="slidenum">
              <a:rPr lang="en-US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D5A9E-751D-954A-BFA4-C43814E1D5F4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DA4FB-50C1-CA46-9F6C-7453F7EE40FB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C17A9-E32B-E844-9E0B-5A73D758F230}" type="slidenum">
              <a:rPr lang="en-US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59940-A273-144B-8BED-D92D5C578C5B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E8B48-1A56-E548-BA60-DBA393F729DD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3A001-A042-F146-8DA2-D749A3D38CC4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2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3D0E2-6F55-4149-811C-0A063A80D8A7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3F701-2AF8-2742-B373-BF3558B432C8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F8ED8-6811-1146-A386-48121D6932A8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9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22765-7095-664A-A5E7-B63333E8A294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1F102-B713-9849-A108-FDBC5C6A55AA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934AB-3A0B-F14F-A531-D9F186CC31AF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92859-5A34-1849-BD9B-54CB80CD34D0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B4FB7-1432-9F43-BCC9-DFAFC1E0A998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D9908-4A51-C047-99BE-8F0CCEAA361F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7025B-5B05-9347-88AA-678D6733588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0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36BA5-2E1D-AD44-800C-C75BC87FDAB4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 b="0">
                <a:latin typeface="Times New Roman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1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F353-B428-DF4E-AF71-CEBBF8720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F2C95-405C-C14A-8C47-8005FA9A1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42B-53A8-6940-ABA4-97FE06DB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8EE76-7AC2-D045-A8AA-B2EA96B58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93BDB-A8CD-5242-B686-F3B8928E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70AB3-FBDA-5A41-BA81-E849F52B3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E5069-129B-2842-8720-7F2A3E05C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DB25E-6C93-7E46-8E02-B7B6482B5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08922-DD99-AF4C-B3DA-FEA8B6F50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91C84-5CD8-D94D-BCFC-9ECC7FF08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106F2-7020-1343-B446-F9F6EA375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3"/>
          <p:cNvSpPr>
            <a:spLocks noChangeArrowheads="1"/>
          </p:cNvSpPr>
          <p:nvPr/>
        </p:nvSpPr>
        <p:spPr bwMode="hidden">
          <a:xfrm flipH="1">
            <a:off x="4868863" y="304800"/>
            <a:ext cx="1104900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latin typeface="Times New Roman" charset="0"/>
            </a:endParaRPr>
          </a:p>
        </p:txBody>
      </p:sp>
      <p:sp>
        <p:nvSpPr>
          <p:cNvPr id="1033" name="Oval 4"/>
          <p:cNvSpPr>
            <a:spLocks noChangeArrowheads="1"/>
          </p:cNvSpPr>
          <p:nvPr/>
        </p:nvSpPr>
        <p:spPr bwMode="hidden">
          <a:xfrm flipH="1">
            <a:off x="7583488" y="304800"/>
            <a:ext cx="1103312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 i="0" u="none">
              <a:latin typeface="Times New Roman" charset="0"/>
            </a:endParaRPr>
          </a:p>
        </p:txBody>
      </p:sp>
      <p:sp>
        <p:nvSpPr>
          <p:cNvPr id="1034" name="Oval 5"/>
          <p:cNvSpPr>
            <a:spLocks noChangeArrowheads="1"/>
          </p:cNvSpPr>
          <p:nvPr/>
        </p:nvSpPr>
        <p:spPr bwMode="hidden">
          <a:xfrm flipH="1">
            <a:off x="1071563" y="306388"/>
            <a:ext cx="1103312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latin typeface="Times New Roman" charset="0"/>
            </a:endParaRPr>
          </a:p>
        </p:txBody>
      </p:sp>
      <p:sp>
        <p:nvSpPr>
          <p:cNvPr id="1029" name="Oval 6"/>
          <p:cNvSpPr>
            <a:spLocks noChangeArrowheads="1"/>
          </p:cNvSpPr>
          <p:nvPr/>
        </p:nvSpPr>
        <p:spPr bwMode="hidden">
          <a:xfrm flipH="1">
            <a:off x="6324600" y="304800"/>
            <a:ext cx="1103313" cy="1104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400" b="0">
              <a:latin typeface="Times New Roman" charset="0"/>
            </a:endParaRPr>
          </a:p>
        </p:txBody>
      </p:sp>
      <p:sp>
        <p:nvSpPr>
          <p:cNvPr id="1030" name="Oval 7"/>
          <p:cNvSpPr>
            <a:spLocks noChangeArrowheads="1"/>
          </p:cNvSpPr>
          <p:nvPr/>
        </p:nvSpPr>
        <p:spPr bwMode="hidden">
          <a:xfrm flipH="1">
            <a:off x="2359025" y="304800"/>
            <a:ext cx="1103313" cy="1104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400" b="0">
              <a:latin typeface="Times New Roman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fld id="{7B387BC5-0F64-A840-97CD-E62BBCD204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>
        <p:tmplLst>
          <p:tmpl lvl="1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4104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2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4104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3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4104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4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4104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5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4104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410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i="0" u="none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l"/>
        <a:defRPr sz="3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¡"/>
        <a:defRPr sz="3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tofservice.com/bigfiv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772400" cy="1933575"/>
          </a:xfrm>
        </p:spPr>
        <p:txBody>
          <a:bodyPr/>
          <a:lstStyle/>
          <a:p>
            <a:pPr algn="ctr" eaLnBrk="1" hangingPunct="1"/>
            <a:r>
              <a:rPr lang="en-US" sz="2400"/>
              <a:t>Our Next Unit…</a:t>
            </a:r>
            <a:r>
              <a:rPr lang="en-US" sz="4800"/>
              <a:t/>
            </a:r>
            <a:br>
              <a:rPr lang="en-US" sz="4800"/>
            </a:br>
            <a:r>
              <a:rPr lang="en-US" sz="4800"/>
              <a:t/>
            </a:r>
            <a:br>
              <a:rPr lang="en-US" sz="4800"/>
            </a:br>
            <a:r>
              <a:rPr lang="en-US" sz="6000"/>
              <a:t>Personality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</p:txBody>
      </p:sp>
      <p:pic>
        <p:nvPicPr>
          <p:cNvPr id="14339" name="Picture 8" descr="MMj028355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981450"/>
            <a:ext cx="1087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Levels of Awareness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Conscious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b="1"/>
              <a:t>Preconscious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b="1"/>
              <a:t>Unconscious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Thoughts, memories and desires that are well below the surface of conscious awareness, but nonetheless exert great influence on personality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/>
            <a:r>
              <a:rPr lang="en-US" sz="4000"/>
              <a:t>Structure of Personality</a:t>
            </a:r>
            <a:r>
              <a:rPr lang="en-US" sz="3400"/>
              <a:t/>
            </a:r>
            <a:br>
              <a:rPr lang="en-US" sz="3400"/>
            </a:br>
            <a:r>
              <a:rPr lang="en-US" sz="2400"/>
              <a:t>A person's personality is the outcome of interactions among three components: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715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/>
              <a:t>Id:</a:t>
            </a:r>
            <a:r>
              <a:rPr lang="en-US" sz="2800"/>
              <a:t> pleasure principle, instinctive component; wants immediate gratification of urges,  </a:t>
            </a:r>
            <a:r>
              <a:rPr lang="ja-JP" altLang="en-US" sz="2800"/>
              <a:t>“</a:t>
            </a:r>
            <a:r>
              <a:rPr lang="en-US" altLang="ja-JP" sz="2800"/>
              <a:t>Devil</a:t>
            </a:r>
            <a:r>
              <a:rPr lang="ja-JP" altLang="en-US" sz="2800"/>
              <a:t>”</a:t>
            </a:r>
            <a:endParaRPr lang="en-US" altLang="ja-JP" sz="28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Superego:</a:t>
            </a:r>
            <a:r>
              <a:rPr lang="en-US" sz="2800"/>
              <a:t> moral component, right vs wrong,  </a:t>
            </a:r>
            <a:r>
              <a:rPr lang="ja-JP" altLang="en-US" sz="2800"/>
              <a:t>“</a:t>
            </a:r>
            <a:r>
              <a:rPr lang="en-US" altLang="ja-JP" sz="2800"/>
              <a:t>Angel</a:t>
            </a:r>
            <a:r>
              <a:rPr lang="ja-JP" altLang="en-US" sz="2800"/>
              <a:t>”</a:t>
            </a:r>
            <a:r>
              <a:rPr lang="en-US" altLang="ja-JP" sz="280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2800" b="1"/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Ego:</a:t>
            </a:r>
            <a:r>
              <a:rPr lang="en-US" sz="2800"/>
              <a:t> , realistic, practical, decision-making component, </a:t>
            </a:r>
            <a:r>
              <a:rPr lang="ja-JP" altLang="en-US" sz="2800"/>
              <a:t>“</a:t>
            </a:r>
            <a:r>
              <a:rPr lang="en-US" altLang="ja-JP" sz="2800"/>
              <a:t>Mediator</a:t>
            </a:r>
            <a:r>
              <a:rPr lang="ja-JP" altLang="en-US" sz="2800"/>
              <a:t>”</a:t>
            </a:r>
            <a:endParaRPr lang="en-US" sz="2800"/>
          </a:p>
        </p:txBody>
      </p:sp>
      <p:pic>
        <p:nvPicPr>
          <p:cNvPr id="30723" name="Picture 6" descr="MMj028886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1684338"/>
            <a:ext cx="1838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2" descr="MMj0288868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814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3" descr="MCj007880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4792663"/>
            <a:ext cx="27146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Iceberg Conception of the Mind</a:t>
            </a:r>
          </a:p>
        </p:txBody>
      </p:sp>
      <p:pic>
        <p:nvPicPr>
          <p:cNvPr id="32770" name="Picture 5" descr="Structural-Iceb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/>
              <a:t>Freud</a:t>
            </a:r>
            <a:r>
              <a:rPr lang="ja-JP" altLang="en-US"/>
              <a:t>’</a:t>
            </a:r>
            <a:r>
              <a:rPr lang="en-US" altLang="ja-JP"/>
              <a:t>s Theory of Personality</a:t>
            </a:r>
            <a:endParaRPr lang="en-US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686800" cy="4530725"/>
          </a:xfrm>
        </p:spPr>
        <p:txBody>
          <a:bodyPr/>
          <a:lstStyle/>
          <a:p>
            <a:pPr eaLnBrk="1" hangingPunct="1"/>
            <a:r>
              <a:rPr lang="en-US"/>
              <a:t>Personality determined by internal conflicts among id, superego, and ego</a:t>
            </a:r>
          </a:p>
          <a:p>
            <a:pPr lvl="1" eaLnBrk="1" hangingPunct="1"/>
            <a:r>
              <a:rPr lang="en-US"/>
              <a:t>If id out of control, we make bad decisions</a:t>
            </a:r>
          </a:p>
          <a:p>
            <a:pPr lvl="1" eaLnBrk="1" hangingPunct="1"/>
            <a:r>
              <a:rPr lang="en-US"/>
              <a:t>If superego out of control, we are consumed by guilt</a:t>
            </a:r>
          </a:p>
          <a:p>
            <a:pPr eaLnBrk="1" hangingPunct="1"/>
            <a:r>
              <a:rPr lang="en-US" b="1"/>
              <a:t>A healthy personality is dominated by the ego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Freud and the Cat in the Hat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The characters: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The narrator and Sally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The Cat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The Fish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The Mother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Thing 1 &amp; 2</a:t>
            </a:r>
          </a:p>
          <a:p>
            <a:pPr eaLnBrk="1" hangingPunct="1">
              <a:lnSpc>
                <a:spcPct val="80000"/>
              </a:lnSpc>
            </a:pPr>
            <a:r>
              <a:rPr lang="en-US" sz="3200"/>
              <a:t>What part of the personality you think Dr. Seuss wanted each character to represent?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At the beginning?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Middle?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End?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Activity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Everyone has an index card.  You will be assigned to write down a situation in which personality is being dominated by the ID, EGO, or SUPEREGO.</a:t>
            </a:r>
          </a:p>
          <a:p>
            <a:r>
              <a:rPr lang="en-US"/>
              <a:t>We will break off into groups and have a Freudian ID-off!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Key Questions:  Defense Mechanisms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 How do we think, feel and behave when we are stressed?  How and why do we use defense mechanisms in these situations?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 How do defense mechanisms help us?  Hurt us?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2800" i="1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en-US" sz="2800" i="1"/>
              <a:t>“</a:t>
            </a:r>
            <a:r>
              <a:rPr lang="en-US" altLang="ja-JP" sz="2800" i="1"/>
              <a:t>Just as the body unconsciously defends itself against disease, so does the Ego unconsciously defend itself from anxiety</a:t>
            </a:r>
            <a:r>
              <a:rPr lang="ja-JP" altLang="en-US" sz="2800" i="1"/>
              <a:t>”</a:t>
            </a:r>
            <a:endParaRPr lang="en-US" altLang="ja-JP" sz="2800" i="1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i="1"/>
              <a:t>- Sigmund Freud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Defense Mechanisms and Personality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715000" cy="5029200"/>
          </a:xfrm>
        </p:spPr>
        <p:txBody>
          <a:bodyPr/>
          <a:lstStyle/>
          <a:p>
            <a:pPr eaLnBrk="1" hangingPunct="1"/>
            <a:r>
              <a:rPr lang="en-US" sz="3200"/>
              <a:t>According to Freud, unconscious conflicts among the id, ego and superego create </a:t>
            </a:r>
            <a:r>
              <a:rPr lang="en-US" sz="3200" u="sng"/>
              <a:t>conscious</a:t>
            </a:r>
            <a:r>
              <a:rPr lang="en-US" sz="3200"/>
              <a:t> </a:t>
            </a:r>
            <a:r>
              <a:rPr lang="en-US" sz="3200" b="1"/>
              <a:t>anxiety or guilt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People try to get rid of these unpleasant emotions through </a:t>
            </a:r>
            <a:r>
              <a:rPr lang="en-US" sz="3200" b="1"/>
              <a:t>defense mechanisms</a:t>
            </a:r>
            <a:endParaRPr lang="en-US" sz="2800"/>
          </a:p>
          <a:p>
            <a:pPr eaLnBrk="1" hangingPunct="1">
              <a:buFont typeface="Wingdings" charset="2"/>
              <a:buNone/>
            </a:pPr>
            <a:endParaRPr lang="en-US" sz="2800"/>
          </a:p>
        </p:txBody>
      </p:sp>
      <p:pic>
        <p:nvPicPr>
          <p:cNvPr id="39939" name="Picture 5" descr="MCj03659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93850"/>
            <a:ext cx="3429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Common Examples of </a:t>
            </a:r>
            <a:br>
              <a:rPr lang="en-US" sz="3400"/>
            </a:br>
            <a:r>
              <a:rPr lang="en-US" sz="3400"/>
              <a:t>Defense Mechanisms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096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dirty="0"/>
              <a:t>Rationalization</a:t>
            </a:r>
            <a:r>
              <a:rPr lang="en-US" sz="3200" dirty="0"/>
              <a:t>: creating false but believable excuses to justify unacceptable behavior</a:t>
            </a:r>
            <a:endParaRPr 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sz="3200" b="1" dirty="0"/>
              <a:t>Repression</a:t>
            </a:r>
            <a:r>
              <a:rPr lang="en-US" sz="3200" dirty="0"/>
              <a:t>:  keeping distressing thoughts buried in the unconscious</a:t>
            </a:r>
            <a:endParaRPr 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sz="3200" b="1" dirty="0"/>
              <a:t>Projection: </a:t>
            </a:r>
            <a:r>
              <a:rPr lang="en-US" sz="3200" b="1" dirty="0" smtClean="0"/>
              <a:t> </a:t>
            </a:r>
            <a:r>
              <a:rPr lang="en-US" sz="3200" dirty="0" smtClean="0"/>
              <a:t>Accusing others of acting the same way </a:t>
            </a:r>
            <a:r>
              <a:rPr lang="en-US" sz="3200" smtClean="0"/>
              <a:t>you do</a:t>
            </a:r>
            <a:endParaRPr lang="en-US" sz="3200" b="1" dirty="0"/>
          </a:p>
        </p:txBody>
      </p:sp>
      <p:pic>
        <p:nvPicPr>
          <p:cNvPr id="26628" name="Picture 4" descr="MCj012085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93850"/>
            <a:ext cx="19367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Cj033257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0700" y="3276600"/>
            <a:ext cx="11699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18366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953000"/>
            <a:ext cx="1074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Common Examples of </a:t>
            </a:r>
            <a:br>
              <a:rPr lang="en-US" sz="3400"/>
            </a:br>
            <a:r>
              <a:rPr lang="en-US" sz="3400"/>
              <a:t>Defense Mechanisms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553200" cy="5257800"/>
          </a:xfrm>
        </p:spPr>
        <p:txBody>
          <a:bodyPr/>
          <a:lstStyle/>
          <a:p>
            <a:pPr eaLnBrk="1" hangingPunct="1"/>
            <a:r>
              <a:rPr lang="en-US" sz="3000" b="1"/>
              <a:t>Displacement:</a:t>
            </a:r>
            <a:r>
              <a:rPr lang="en-US" sz="3000"/>
              <a:t>  Taking out your emotional feelings (anger) on an innocent person</a:t>
            </a:r>
          </a:p>
          <a:p>
            <a:pPr eaLnBrk="1" hangingPunct="1"/>
            <a:endParaRPr lang="en-US" sz="3000" b="1"/>
          </a:p>
          <a:p>
            <a:pPr eaLnBrk="1" hangingPunct="1"/>
            <a:r>
              <a:rPr lang="en-US" sz="3000" b="1"/>
              <a:t>Reaction formation:</a:t>
            </a:r>
            <a:r>
              <a:rPr lang="en-US" sz="3000"/>
              <a:t>  behaving in a way that is opposite of one's true feelings </a:t>
            </a:r>
          </a:p>
          <a:p>
            <a:pPr eaLnBrk="1" hangingPunct="1"/>
            <a:endParaRPr lang="en-US" sz="3000"/>
          </a:p>
          <a:p>
            <a:pPr eaLnBrk="1" hangingPunct="1"/>
            <a:r>
              <a:rPr lang="en-US" sz="3000" b="1"/>
              <a:t>Regression:</a:t>
            </a:r>
            <a:r>
              <a:rPr lang="en-US" sz="3000"/>
              <a:t>  reversion to immature patterns of behavior </a:t>
            </a:r>
          </a:p>
        </p:txBody>
      </p:sp>
      <p:pic>
        <p:nvPicPr>
          <p:cNvPr id="27653" name="Picture 5" descr="MCj03123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00400"/>
            <a:ext cx="10287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MMj0300508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524000"/>
            <a:ext cx="1295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MCj043004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864100"/>
            <a:ext cx="1628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personality?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/>
              <a:t>An </a:t>
            </a:r>
            <a:r>
              <a:rPr lang="en-US" sz="3200" b="1"/>
              <a:t>individual</a:t>
            </a:r>
            <a:r>
              <a:rPr lang="ja-JP" altLang="en-US" sz="3200" b="1"/>
              <a:t>’</a:t>
            </a:r>
            <a:r>
              <a:rPr lang="en-US" altLang="ja-JP" sz="3200" b="1"/>
              <a:t>s</a:t>
            </a:r>
            <a:r>
              <a:rPr lang="en-US" altLang="ja-JP" sz="3200"/>
              <a:t> characteristic pattern of thinking, feeling, and acting</a:t>
            </a:r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/>
              <a:t>Used to explain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Consistency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Distinctiveness</a:t>
            </a:r>
          </a:p>
        </p:txBody>
      </p:sp>
      <p:pic>
        <p:nvPicPr>
          <p:cNvPr id="51204" name="Picture 4" descr="MCj023919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49663"/>
            <a:ext cx="23320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Common Examples of </a:t>
            </a:r>
            <a:br>
              <a:rPr lang="en-US" sz="3400"/>
            </a:br>
            <a:r>
              <a:rPr lang="en-US" sz="3400"/>
              <a:t>Defense Mechanisms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91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/>
              <a:t>Identification:</a:t>
            </a:r>
            <a:r>
              <a:rPr lang="en-US" sz="3200"/>
              <a:t>  boosting self esteem by forming an imaginary or real alliance with some person or group</a:t>
            </a:r>
            <a:endParaRPr lang="en-US" sz="3200" b="1"/>
          </a:p>
          <a:p>
            <a:pPr eaLnBrk="1" hangingPunct="1">
              <a:lnSpc>
                <a:spcPct val="80000"/>
              </a:lnSpc>
            </a:pPr>
            <a:r>
              <a:rPr lang="en-US" sz="3200" b="1"/>
              <a:t>Compensation:</a:t>
            </a:r>
            <a:r>
              <a:rPr lang="en-US" sz="3200"/>
              <a:t>  Attempt to make up for a lack of achievement in one area by pursuing another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/>
              <a:t>Fantasy:</a:t>
            </a:r>
            <a:r>
              <a:rPr lang="en-US" sz="3200"/>
              <a:t>  daydreaming or imagining oneself engaging in some frustrated behavior</a:t>
            </a:r>
          </a:p>
        </p:txBody>
      </p:sp>
      <p:pic>
        <p:nvPicPr>
          <p:cNvPr id="28676" name="Picture 4" descr="MMj028354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00200"/>
            <a:ext cx="16573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MMj0356592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500" y="5105400"/>
            <a:ext cx="1308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MCj041218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048000"/>
            <a:ext cx="1901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Common Examples of </a:t>
            </a:r>
            <a:br>
              <a:rPr lang="en-US" sz="3400"/>
            </a:br>
            <a:r>
              <a:rPr lang="en-US" sz="3400"/>
              <a:t>Defense Mechanisms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91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/>
              <a:t>Denial:  </a:t>
            </a:r>
            <a:r>
              <a:rPr lang="en-US" sz="3200"/>
              <a:t>ignoring the truth b/c it is too painful to accept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/>
              <a:t>Selective inattention: </a:t>
            </a:r>
            <a:r>
              <a:rPr lang="ja-JP" altLang="en-US" sz="3200"/>
              <a:t>“</a:t>
            </a:r>
            <a:r>
              <a:rPr lang="en-US" altLang="ja-JP" sz="3200"/>
              <a:t>forgetting</a:t>
            </a:r>
            <a:r>
              <a:rPr lang="ja-JP" altLang="en-US" sz="3200"/>
              <a:t>”</a:t>
            </a:r>
            <a:r>
              <a:rPr lang="en-US" altLang="ja-JP" sz="3200"/>
              <a:t> to do something</a:t>
            </a:r>
            <a:endParaRPr lang="en-US" altLang="ja-JP" sz="3200" b="1"/>
          </a:p>
          <a:p>
            <a:pPr eaLnBrk="1" hangingPunct="1">
              <a:lnSpc>
                <a:spcPct val="90000"/>
              </a:lnSpc>
            </a:pPr>
            <a:r>
              <a:rPr lang="en-US" sz="3200" b="1"/>
              <a:t>Sublimation: </a:t>
            </a:r>
            <a:r>
              <a:rPr lang="en-US" sz="3200"/>
              <a:t>acting out our unacceptable feelings in an acceptable way</a:t>
            </a:r>
            <a:endParaRPr lang="en-US" sz="3200" b="1"/>
          </a:p>
          <a:p>
            <a:pPr eaLnBrk="1" hangingPunct="1">
              <a:lnSpc>
                <a:spcPct val="90000"/>
              </a:lnSpc>
            </a:pPr>
            <a:r>
              <a:rPr lang="en-US" sz="3200" b="1"/>
              <a:t>Procrastination</a:t>
            </a:r>
          </a:p>
        </p:txBody>
      </p:sp>
      <p:pic>
        <p:nvPicPr>
          <p:cNvPr id="76807" name="Picture 7" descr="MCj012092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349750"/>
            <a:ext cx="2514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MCBD07569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434013"/>
            <a:ext cx="1581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 descr="MCj007880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219200"/>
            <a:ext cx="14652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2" descr="MCBD10689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200400"/>
            <a:ext cx="14700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Mechanisms Wrap-up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endParaRPr lang="en-US" sz="3200"/>
          </a:p>
          <a:p>
            <a:r>
              <a:rPr lang="en-US" sz="3200"/>
              <a:t>How might defense mechanisms be helpful?  Hurtful?  </a:t>
            </a:r>
          </a:p>
          <a:p>
            <a:r>
              <a:rPr lang="en-US" sz="3200"/>
              <a:t>How can awareness of defense mechanisms lead to healthy personalities?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Criticisms of Freud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85407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Poor testability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Depends too much on case studies.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Clinicians see what they want to see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Freud distorted patient's case histories to make them mesh with his theory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Sexist bias against women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Females should feel inferior to 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Females have weaker superegos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pPr eaLnBrk="1" hangingPunct="1"/>
            <a:r>
              <a:rPr lang="en-US" sz="4000"/>
              <a:t>Freud</a:t>
            </a:r>
            <a:r>
              <a:rPr lang="ja-JP" altLang="en-US" sz="4000"/>
              <a:t>’</a:t>
            </a:r>
            <a:r>
              <a:rPr lang="en-US" altLang="ja-JP" sz="4000"/>
              <a:t>s Psychosexual Stages of Personality Development</a:t>
            </a:r>
            <a:endParaRPr lang="en-US" sz="400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133600"/>
            <a:ext cx="6553200" cy="4343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Key Questions:</a:t>
            </a:r>
          </a:p>
          <a:p>
            <a:pPr algn="l" eaLnBrk="1" hangingPunct="1">
              <a:lnSpc>
                <a:spcPct val="90000"/>
              </a:lnSpc>
              <a:buFont typeface="Wingdings" charset="2"/>
              <a:buChar char="l"/>
            </a:pPr>
            <a:r>
              <a:rPr lang="en-US"/>
              <a:t> How (and WHY) does Freud use childhood sexual energies to explain personality development?</a:t>
            </a:r>
          </a:p>
          <a:p>
            <a:pPr algn="l" eaLnBrk="1" hangingPunct="1">
              <a:lnSpc>
                <a:spcPct val="90000"/>
              </a:lnSpc>
              <a:buFont typeface="Wingdings" charset="2"/>
              <a:buChar char="l"/>
            </a:pPr>
            <a:r>
              <a:rPr lang="en-US"/>
              <a:t> According to Freud, how do we develop healthy personalities?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400"/>
              <a:t>“</a:t>
            </a:r>
            <a:r>
              <a:rPr lang="en-US" altLang="ja-JP" sz="3400"/>
              <a:t>The Child is Father to the Man</a:t>
            </a:r>
            <a:r>
              <a:rPr lang="ja-JP" altLang="en-US" sz="3400"/>
              <a:t>”</a:t>
            </a:r>
            <a:endParaRPr lang="en-US" sz="340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3810000"/>
            <a:ext cx="854075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What did Freud mean by this?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Basic foundations for personality have been laid down by age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Our personality is influenced by our childhood and controlling the id</a:t>
            </a:r>
          </a:p>
        </p:txBody>
      </p:sp>
      <p:pic>
        <p:nvPicPr>
          <p:cNvPr id="55299" name="Picture 4" descr="AG0032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43013"/>
            <a:ext cx="19780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Freud</a:t>
            </a:r>
            <a:r>
              <a:rPr lang="ja-JP" altLang="en-US"/>
              <a:t>’</a:t>
            </a:r>
            <a:r>
              <a:rPr lang="en-US" altLang="ja-JP"/>
              <a:t>s Psychosexual Stages</a:t>
            </a:r>
            <a:endParaRPr lang="en-US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85407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In each stage the id presents unique developmental challenges:  </a:t>
            </a:r>
            <a:r>
              <a:rPr lang="en-US" sz="3200" b="1"/>
              <a:t>the we deal with these challenges shapes personality</a:t>
            </a:r>
            <a:endParaRPr lang="en-US" sz="3200"/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Common theme:  </a:t>
            </a:r>
            <a:r>
              <a:rPr lang="en-US" sz="2800" u="sng"/>
              <a:t>fixation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/>
              <a:t>Lingering pleasure-seeking energies in a particular stage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/>
              <a:t>Development stalls due to either </a:t>
            </a:r>
            <a:r>
              <a:rPr lang="en-US" sz="2400" i="1"/>
              <a:t>excessive gratification </a:t>
            </a:r>
            <a:r>
              <a:rPr lang="en-US" sz="2400"/>
              <a:t>or </a:t>
            </a:r>
            <a:r>
              <a:rPr lang="en-US" sz="2400" i="1"/>
              <a:t>excessive frustration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Fixations left over from childhood affect adult personality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pPr eaLnBrk="1" hangingPunct="1"/>
            <a:r>
              <a:rPr lang="en-US" sz="3400"/>
              <a:t>Psychosexual Stages of Development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8540750" cy="5105400"/>
          </a:xfrm>
        </p:spPr>
        <p:txBody>
          <a:bodyPr/>
          <a:lstStyle/>
          <a:p>
            <a:pPr eaLnBrk="1" hangingPunct="1"/>
            <a:r>
              <a:rPr lang="en-US" sz="2800"/>
              <a:t>Oral Stage (0-2 yrs)</a:t>
            </a:r>
          </a:p>
          <a:p>
            <a:pPr lvl="1" eaLnBrk="1" hangingPunct="1"/>
            <a:r>
              <a:rPr lang="en-US" sz="2400" b="1"/>
              <a:t>Key Task: </a:t>
            </a:r>
            <a:r>
              <a:rPr lang="en-US" sz="2400"/>
              <a:t>Weaning from mother to bottle</a:t>
            </a:r>
          </a:p>
          <a:p>
            <a:pPr lvl="1" eaLnBrk="1" hangingPunct="1"/>
            <a:r>
              <a:rPr lang="en-US" sz="2400" b="1"/>
              <a:t>Fixation </a:t>
            </a:r>
            <a:r>
              <a:rPr lang="en-US" sz="2400"/>
              <a:t>in the oral stage could lead to obsessive eating, smoking, or dependence on others later in life </a:t>
            </a:r>
            <a:endParaRPr lang="en-US" sz="2000"/>
          </a:p>
          <a:p>
            <a:pPr eaLnBrk="1" hangingPunct="1"/>
            <a:r>
              <a:rPr lang="en-US" sz="2800"/>
              <a:t>Anal Stage (2-3)</a:t>
            </a:r>
          </a:p>
          <a:p>
            <a:pPr lvl="1" eaLnBrk="1" hangingPunct="1"/>
            <a:r>
              <a:rPr lang="en-US" sz="2400" b="1"/>
              <a:t>Key Task: </a:t>
            </a:r>
            <a:r>
              <a:rPr lang="en-US" sz="2400"/>
              <a:t>Toilet Training</a:t>
            </a:r>
          </a:p>
          <a:p>
            <a:pPr lvl="1" eaLnBrk="1" hangingPunct="1"/>
            <a:r>
              <a:rPr lang="en-US" sz="2400"/>
              <a:t>Toilet training is society's first attempt to control child's biological urges</a:t>
            </a:r>
          </a:p>
          <a:p>
            <a:pPr lvl="1" eaLnBrk="1" hangingPunct="1"/>
            <a:r>
              <a:rPr lang="en-US" sz="2400" b="1"/>
              <a:t>Fixation:  </a:t>
            </a:r>
            <a:r>
              <a:rPr lang="en-US" sz="2400"/>
              <a:t>Anxiety/punishment associated with toilet training could lead to anal </a:t>
            </a:r>
            <a:r>
              <a:rPr lang="en-US" sz="2400" b="1"/>
              <a:t>expulsive</a:t>
            </a:r>
            <a:r>
              <a:rPr lang="en-US" sz="2400"/>
              <a:t> personality (sloppy, disorganized) or anal </a:t>
            </a:r>
            <a:r>
              <a:rPr lang="en-US" sz="2400" b="1"/>
              <a:t>compulsive</a:t>
            </a:r>
            <a:r>
              <a:rPr lang="en-US" sz="2400"/>
              <a:t> personality (excessively clean and orderly)</a:t>
            </a:r>
            <a:endParaRPr lang="en-US" sz="24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pPr eaLnBrk="1" hangingPunct="1"/>
            <a:r>
              <a:rPr lang="en-US" sz="3400"/>
              <a:t>Psychosexual Stages of Development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Phallic Stage (4-5)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/>
              <a:t>Key Task: </a:t>
            </a:r>
            <a:r>
              <a:rPr lang="en-US" sz="2800"/>
              <a:t>Coping with Oedipus Complex (Attraction to one parent; hostility towards the other)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Healthy personality requires a resolution of the Oedipus Complex and no fixation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Latency Stage (6-12)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/>
              <a:t>Key Task: </a:t>
            </a:r>
            <a:r>
              <a:rPr lang="en-US" sz="2800"/>
              <a:t>Expanding social contacts </a:t>
            </a:r>
            <a:endParaRPr lang="en-US" sz="2800" b="1"/>
          </a:p>
          <a:p>
            <a:pPr eaLnBrk="1" hangingPunct="1">
              <a:lnSpc>
                <a:spcPct val="90000"/>
              </a:lnSpc>
            </a:pPr>
            <a:r>
              <a:rPr lang="en-US" sz="3200"/>
              <a:t>Genital Stage (Puberty +)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/>
              <a:t>Key Task: </a:t>
            </a:r>
            <a:r>
              <a:rPr lang="en-US" sz="2800"/>
              <a:t>Establish intimate relationships; contribute to society through work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Freud</a:t>
            </a:r>
            <a:r>
              <a:rPr lang="ja-JP" altLang="en-US"/>
              <a:t>’</a:t>
            </a:r>
            <a:r>
              <a:rPr lang="en-US" altLang="ja-JP"/>
              <a:t>s Psychosexual Stages</a:t>
            </a:r>
            <a:endParaRPr lang="en-US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/>
              <a:t>Wrap-up</a:t>
            </a:r>
          </a:p>
          <a:p>
            <a:pPr eaLnBrk="1" hangingPunct="1"/>
            <a:r>
              <a:rPr lang="en-US"/>
              <a:t> Fixations in any stage lead to personality </a:t>
            </a:r>
            <a:r>
              <a:rPr lang="ja-JP" altLang="en-US"/>
              <a:t>“</a:t>
            </a:r>
            <a:r>
              <a:rPr lang="en-US" altLang="ja-JP"/>
              <a:t>issues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/>
              <a:t> Healthy personalities must avoid fixations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Personality:  </a:t>
            </a:r>
            <a:r>
              <a:rPr lang="en-US" sz="3400">
                <a:solidFill>
                  <a:srgbClr val="0000B3"/>
                </a:solidFill>
                <a:hlinkClick r:id="rId2"/>
              </a:rPr>
              <a:t>The Big Five</a:t>
            </a:r>
            <a:endParaRPr lang="en-US" sz="3400">
              <a:solidFill>
                <a:srgbClr val="0000B3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Key Questions:</a:t>
            </a:r>
          </a:p>
          <a:p>
            <a:pPr lvl="1" eaLnBrk="1" hangingPunct="1"/>
            <a:r>
              <a:rPr lang="en-US"/>
              <a:t>How would a psychologist describe your personality?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What </a:t>
            </a:r>
            <a:r>
              <a:rPr lang="ja-JP" altLang="en-US"/>
              <a:t>“</a:t>
            </a:r>
            <a:r>
              <a:rPr lang="en-US" altLang="ja-JP"/>
              <a:t>tools</a:t>
            </a:r>
            <a:r>
              <a:rPr lang="ja-JP" altLang="en-US"/>
              <a:t>”</a:t>
            </a:r>
            <a:r>
              <a:rPr lang="en-US" altLang="ja-JP"/>
              <a:t> do psychologists use when identifying an individual</a:t>
            </a:r>
            <a:r>
              <a:rPr lang="ja-JP" altLang="en-US"/>
              <a:t>’</a:t>
            </a:r>
            <a:r>
              <a:rPr lang="en-US" altLang="ja-JP"/>
              <a:t>s personality traits?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The Big Five: </a:t>
            </a:r>
            <a:br>
              <a:rPr lang="en-US" sz="3400"/>
            </a:br>
            <a:r>
              <a:rPr lang="en-US" sz="3400"/>
              <a:t>Five Factor Model of Personality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828800"/>
          </a:xfrm>
        </p:spPr>
        <p:txBody>
          <a:bodyPr/>
          <a:lstStyle/>
          <a:p>
            <a:pPr eaLnBrk="1" hangingPunct="1"/>
            <a:r>
              <a:rPr lang="en-US"/>
              <a:t>Most personality traits are derived from just five higher-order traits, known as the </a:t>
            </a:r>
            <a:r>
              <a:rPr lang="ja-JP" altLang="en-US"/>
              <a:t>“</a:t>
            </a:r>
            <a:r>
              <a:rPr lang="en-US" altLang="ja-JP"/>
              <a:t>Big Five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-943662">
            <a:off x="304800" y="3810000"/>
            <a:ext cx="2647950" cy="838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Extraversion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 rot="337604">
            <a:off x="5715000" y="3048000"/>
            <a:ext cx="3038475" cy="6477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Neuroticism</a:t>
            </a:r>
          </a:p>
        </p:txBody>
      </p:sp>
      <p:sp>
        <p:nvSpPr>
          <p:cNvPr id="1843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36957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Agreeableness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4419600" y="4038600"/>
            <a:ext cx="45529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Openness to experience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5486400" y="5486400"/>
            <a:ext cx="3657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Conscientiousness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10" descr="Screen shot 2013-11-01 at 11.00.30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9112" b="-19112"/>
          <a:stretch>
            <a:fillRect/>
          </a:stretch>
        </p:blipFill>
        <p:spPr>
          <a:xfrm>
            <a:off x="0" y="1600200"/>
            <a:ext cx="4495800" cy="5043488"/>
          </a:xfr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Content Placeholder 8" descr="Screen shot 2013-11-01 at 10.59.46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112" b="-19112"/>
          <a:stretch>
            <a:fillRect/>
          </a:stretch>
        </p:blipFill>
        <p:spPr>
          <a:xfrm>
            <a:off x="4648200" y="1600200"/>
            <a:ext cx="4495800" cy="5043488"/>
          </a:xfrm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990600" y="23987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My Big 5 Survey</a:t>
            </a:r>
          </a:p>
        </p:txBody>
      </p: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5486400" y="2438400"/>
            <a:ext cx="2514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Tara</a:t>
            </a:r>
            <a:r>
              <a:rPr lang="ja-JP" altLang="en-US"/>
              <a:t>’</a:t>
            </a:r>
            <a:r>
              <a:rPr lang="en-US" altLang="ja-JP"/>
              <a:t>s Big 5 Survey</a:t>
            </a:r>
            <a:endParaRPr lang="en-US"/>
          </a:p>
        </p:txBody>
      </p:sp>
      <p:sp>
        <p:nvSpPr>
          <p:cNvPr id="22534" name="Oval 12"/>
          <p:cNvSpPr>
            <a:spLocks noChangeArrowheads="1"/>
          </p:cNvSpPr>
          <p:nvPr/>
        </p:nvSpPr>
        <p:spPr bwMode="auto">
          <a:xfrm>
            <a:off x="14478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Oval 13"/>
          <p:cNvSpPr>
            <a:spLocks noChangeArrowheads="1"/>
          </p:cNvSpPr>
          <p:nvPr/>
        </p:nvSpPr>
        <p:spPr bwMode="auto">
          <a:xfrm>
            <a:off x="2268538" y="35909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Oval 14"/>
          <p:cNvSpPr>
            <a:spLocks noChangeArrowheads="1"/>
          </p:cNvSpPr>
          <p:nvPr/>
        </p:nvSpPr>
        <p:spPr bwMode="auto">
          <a:xfrm>
            <a:off x="1811338" y="41735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Oval 15"/>
          <p:cNvSpPr>
            <a:spLocks noChangeArrowheads="1"/>
          </p:cNvSpPr>
          <p:nvPr/>
        </p:nvSpPr>
        <p:spPr bwMode="auto">
          <a:xfrm>
            <a:off x="2217738" y="47593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Oval 16"/>
          <p:cNvSpPr>
            <a:spLocks noChangeArrowheads="1"/>
          </p:cNvSpPr>
          <p:nvPr/>
        </p:nvSpPr>
        <p:spPr bwMode="auto">
          <a:xfrm>
            <a:off x="1770063" y="5378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Oval 17"/>
          <p:cNvSpPr>
            <a:spLocks noChangeArrowheads="1"/>
          </p:cNvSpPr>
          <p:nvPr/>
        </p:nvSpPr>
        <p:spPr bwMode="auto">
          <a:xfrm>
            <a:off x="5943600" y="31829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Oval 18"/>
          <p:cNvSpPr>
            <a:spLocks noChangeArrowheads="1"/>
          </p:cNvSpPr>
          <p:nvPr/>
        </p:nvSpPr>
        <p:spPr bwMode="auto">
          <a:xfrm>
            <a:off x="7027863" y="3768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Oval 19"/>
          <p:cNvSpPr>
            <a:spLocks noChangeArrowheads="1"/>
          </p:cNvSpPr>
          <p:nvPr/>
        </p:nvSpPr>
        <p:spPr bwMode="auto">
          <a:xfrm>
            <a:off x="6875463" y="43783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Oval 20"/>
          <p:cNvSpPr>
            <a:spLocks noChangeArrowheads="1"/>
          </p:cNvSpPr>
          <p:nvPr/>
        </p:nvSpPr>
        <p:spPr bwMode="auto">
          <a:xfrm>
            <a:off x="6459538" y="49799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Oval 21"/>
          <p:cNvSpPr>
            <a:spLocks noChangeArrowheads="1"/>
          </p:cNvSpPr>
          <p:nvPr/>
        </p:nvSpPr>
        <p:spPr bwMode="auto">
          <a:xfrm>
            <a:off x="6248400" y="55895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Oval 22"/>
          <p:cNvSpPr>
            <a:spLocks noChangeArrowheads="1"/>
          </p:cNvSpPr>
          <p:nvPr/>
        </p:nvSpPr>
        <p:spPr bwMode="auto">
          <a:xfrm>
            <a:off x="2244725" y="31416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Oval 23"/>
          <p:cNvSpPr>
            <a:spLocks noChangeArrowheads="1"/>
          </p:cNvSpPr>
          <p:nvPr/>
        </p:nvSpPr>
        <p:spPr bwMode="auto">
          <a:xfrm>
            <a:off x="2344738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Oval 24"/>
          <p:cNvSpPr>
            <a:spLocks noChangeArrowheads="1"/>
          </p:cNvSpPr>
          <p:nvPr/>
        </p:nvSpPr>
        <p:spPr bwMode="auto">
          <a:xfrm>
            <a:off x="2320925" y="437038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Oval 25"/>
          <p:cNvSpPr>
            <a:spLocks noChangeArrowheads="1"/>
          </p:cNvSpPr>
          <p:nvPr/>
        </p:nvSpPr>
        <p:spPr bwMode="auto">
          <a:xfrm>
            <a:off x="2301875" y="4953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Oval 26"/>
          <p:cNvSpPr>
            <a:spLocks noChangeArrowheads="1"/>
          </p:cNvSpPr>
          <p:nvPr/>
        </p:nvSpPr>
        <p:spPr bwMode="auto">
          <a:xfrm>
            <a:off x="1565275" y="55530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Oval 27"/>
          <p:cNvSpPr>
            <a:spLocks noChangeArrowheads="1"/>
          </p:cNvSpPr>
          <p:nvPr/>
        </p:nvSpPr>
        <p:spPr bwMode="auto">
          <a:xfrm>
            <a:off x="6096000" y="53752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Oval 28"/>
          <p:cNvSpPr>
            <a:spLocks noChangeArrowheads="1"/>
          </p:cNvSpPr>
          <p:nvPr/>
        </p:nvSpPr>
        <p:spPr bwMode="auto">
          <a:xfrm>
            <a:off x="6858000" y="480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Oval 29"/>
          <p:cNvSpPr>
            <a:spLocks noChangeArrowheads="1"/>
          </p:cNvSpPr>
          <p:nvPr/>
        </p:nvSpPr>
        <p:spPr bwMode="auto">
          <a:xfrm>
            <a:off x="70104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Oval 30"/>
          <p:cNvSpPr>
            <a:spLocks noChangeArrowheads="1"/>
          </p:cNvSpPr>
          <p:nvPr/>
        </p:nvSpPr>
        <p:spPr bwMode="auto">
          <a:xfrm>
            <a:off x="6764338" y="35988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Oval 31"/>
          <p:cNvSpPr>
            <a:spLocks noChangeArrowheads="1"/>
          </p:cNvSpPr>
          <p:nvPr/>
        </p:nvSpPr>
        <p:spPr bwMode="auto">
          <a:xfrm>
            <a:off x="7027863" y="299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Oval 33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Oval 34"/>
          <p:cNvSpPr>
            <a:spLocks noChangeArrowheads="1"/>
          </p:cNvSpPr>
          <p:nvPr/>
        </p:nvSpPr>
        <p:spPr bwMode="auto">
          <a:xfrm>
            <a:off x="1905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Criticisms of the Big Five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Just descriptive and provide </a:t>
            </a:r>
            <a:r>
              <a:rPr lang="en-US" u="sng"/>
              <a:t>no insight into the CAUSES</a:t>
            </a:r>
            <a:r>
              <a:rPr lang="en-US"/>
              <a:t> of personality</a:t>
            </a:r>
          </a:p>
          <a:p>
            <a:pPr eaLnBrk="1" hangingPunct="1"/>
            <a:r>
              <a:rPr lang="en-US"/>
              <a:t>Arbitrary model</a:t>
            </a:r>
          </a:p>
          <a:p>
            <a:pPr eaLnBrk="1" hangingPunct="1"/>
            <a:r>
              <a:rPr lang="en-US"/>
              <a:t>Five traits is not enough </a:t>
            </a:r>
          </a:p>
          <a:p>
            <a:pPr eaLnBrk="1" hangingPunct="1"/>
            <a:r>
              <a:rPr lang="en-US"/>
              <a:t>Five traits is too many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the Big Five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2800" dirty="0" smtClean="0"/>
              <a:t>Note: R= Reverse the score (1 becomes a 5, 2=4, 3=3, 4=2, 5=1)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Add up 1, 6R, 11, 16, 21R, 26, 31R, 36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Add up 2R, 7, 12R, 17, 22, 27R, 32, 37R, 42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Add up 3, 8R, 13, 18R, 23R, 28, 33, 38, 43R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Add up 4, 9R, 14, 19, 24R, 29, 34R, 39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Add up 5, 10, 15, 20, 25, 30, 35R, 40, 41R, 44</a:t>
            </a:r>
            <a:endParaRPr lang="en-US" sz="2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PSYCHOANALYTIC THEORY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Tries to explain personality, motivation, psychological disorders by studying childhood experiences and unconscious</a:t>
            </a:r>
          </a:p>
          <a:p>
            <a:pPr lvl="1" eaLnBrk="1" hangingPunct="1"/>
            <a:r>
              <a:rPr lang="en-US" sz="2800"/>
              <a:t>Sigmund Freud, Carl Jung and Alfred Adler</a:t>
            </a:r>
            <a:endParaRPr lang="en-US" sz="2800" u="sng"/>
          </a:p>
          <a:p>
            <a:pPr algn="ctr" eaLnBrk="1" hangingPunct="1">
              <a:buFont typeface="Wingdings" charset="2"/>
              <a:buNone/>
            </a:pPr>
            <a:endParaRPr lang="en-US" sz="3200"/>
          </a:p>
        </p:txBody>
      </p:sp>
      <p:pic>
        <p:nvPicPr>
          <p:cNvPr id="11269" name="Picture 5" descr="Freu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343400"/>
            <a:ext cx="17700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j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476750"/>
            <a:ext cx="1693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ad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619625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ur Next Unit…  Personalit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is personality?&amp;quot;&quot;/&gt;&lt;property id=&quot;20307&quot; value=&quot;280&quot;/&gt;&lt;/object&gt;&lt;object type=&quot;3&quot; unique_id=&quot;10005&quot;&gt;&lt;property id=&quot;20148&quot; value=&quot;5&quot;/&gt;&lt;property id=&quot;20300&quot; value=&quot;Slide 3 - &amp;quot;Personality:  The Big Five&amp;quot;&quot;/&gt;&lt;property id=&quot;20307&quot; value=&quot;291&quot;/&gt;&lt;/object&gt;&lt;object type=&quot;3&quot; unique_id=&quot;10006&quot;&gt;&lt;property id=&quot;20148&quot; value=&quot;5&quot;/&gt;&lt;property id=&quot;20300&quot; value=&quot;Slide 4 - &amp;quot;The Big Five:  Five Factor Model of Personality&amp;quot;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99&quot;/&gt;&lt;/object&gt;&lt;object type=&quot;3&quot; unique_id=&quot;10008&quot;&gt;&lt;property id=&quot;20148&quot; value=&quot;5&quot;/&gt;&lt;property id=&quot;20300&quot; value=&quot;Slide 6&quot;/&gt;&lt;property id=&quot;20307&quot; value=&quot;302&quot;/&gt;&lt;/object&gt;&lt;object type=&quot;3&quot; unique_id=&quot;10009&quot;&gt;&lt;property id=&quot;20148&quot; value=&quot;5&quot;/&gt;&lt;property id=&quot;20300&quot; value=&quot;Slide 7 - &amp;quot;Criticisms of the Big Five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Scoring the Big Five&amp;quot;&quot;/&gt;&lt;property id=&quot;20307&quot; value=&quot;298&quot;/&gt;&lt;/object&gt;&lt;object type=&quot;3&quot; unique_id=&quot;10011&quot;&gt;&lt;property id=&quot;20148&quot; value=&quot;5&quot;/&gt;&lt;property id=&quot;20300&quot; value=&quot;Slide 9 - &amp;quot;PSYCHOANALYTIC THEORY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Levels of Awareness&amp;quot;&quot;/&gt;&lt;property id=&quot;20307&quot; value=&quot;282&quot;/&gt;&lt;/object&gt;&lt;object type=&quot;3&quot; unique_id=&quot;10013&quot;&gt;&lt;property id=&quot;20148&quot; value=&quot;5&quot;/&gt;&lt;property id=&quot;20300&quot; value=&quot;Slide 11 - &amp;quot;Structure of Personality A person's personality is the outcome of interactions among three components:&amp;quot;&quot;/&gt;&lt;property id=&quot;20307&quot; value=&quot;263&quot;/&gt;&lt;/object&gt;&lt;object type=&quot;3&quot; unique_id=&quot;10014&quot;&gt;&lt;property id=&quot;20148&quot; value=&quot;5&quot;/&gt;&lt;property id=&quot;20300&quot; value=&quot;Slide 12 - &amp;quot;Iceberg Conception of the Mind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Freud’s Theory of Personality&amp;quot;&quot;/&gt;&lt;property id=&quot;20307&quot; value=&quot;259&quot;/&gt;&lt;/object&gt;&lt;object type=&quot;3&quot; unique_id=&quot;10016&quot;&gt;&lt;property id=&quot;20148&quot; value=&quot;5&quot;/&gt;&lt;property id=&quot;20300&quot; value=&quot;Slide 14 - &amp;quot;Freud and the Cat in the Hat&amp;quot;&quot;/&gt;&lt;property id=&quot;20307&quot; value=&quot;296&quot;/&gt;&lt;/object&gt;&lt;object type=&quot;3&quot; unique_id=&quot;10017&quot;&gt;&lt;property id=&quot;20148&quot; value=&quot;5&quot;/&gt;&lt;property id=&quot;20300&quot; value=&quot;Slide 15 - &amp;quot;Group Activity&amp;quot;&quot;/&gt;&lt;property id=&quot;20307&quot; value=&quot;300&quot;/&gt;&lt;/object&gt;&lt;object type=&quot;3&quot; unique_id=&quot;10018&quot;&gt;&lt;property id=&quot;20148&quot; value=&quot;5&quot;/&gt;&lt;property id=&quot;20300&quot; value=&quot;Slide 16 - &amp;quot;Key Questions:  Defense Mechanisms&amp;quot;&quot;/&gt;&lt;property id=&quot;20307&quot; value=&quot;294&quot;/&gt;&lt;/object&gt;&lt;object type=&quot;3&quot; unique_id=&quot;10019&quot;&gt;&lt;property id=&quot;20148&quot; value=&quot;5&quot;/&gt;&lt;property id=&quot;20300&quot; value=&quot;Slide 17 - &amp;quot;Defense Mechanisms and Personality&amp;quot;&quot;/&gt;&lt;property id=&quot;20307&quot; value=&quot;264&quot;/&gt;&lt;/object&gt;&lt;object type=&quot;3&quot; unique_id=&quot;10020&quot;&gt;&lt;property id=&quot;20148&quot; value=&quot;5&quot;/&gt;&lt;property id=&quot;20300&quot; value=&quot;Slide 18 - &amp;quot;Common Examples of  Defense Mechanisms&amp;quot;&quot;/&gt;&lt;property id=&quot;20307&quot; value=&quot;277&quot;/&gt;&lt;/object&gt;&lt;object type=&quot;3&quot; unique_id=&quot;10021&quot;&gt;&lt;property id=&quot;20148&quot; value=&quot;5&quot;/&gt;&lt;property id=&quot;20300&quot; value=&quot;Slide 19 - &amp;quot;Common Examples of  Defense Mechanisms&amp;quot;&quot;/&gt;&lt;property id=&quot;20307&quot; value=&quot;278&quot;/&gt;&lt;/object&gt;&lt;object type=&quot;3&quot; unique_id=&quot;10022&quot;&gt;&lt;property id=&quot;20148&quot; value=&quot;5&quot;/&gt;&lt;property id=&quot;20300&quot; value=&quot;Slide 20 - &amp;quot;Common Examples of  Defense Mechanisms&amp;quot;&quot;/&gt;&lt;property id=&quot;20307&quot; value=&quot;279&quot;/&gt;&lt;/object&gt;&lt;object type=&quot;3&quot; unique_id=&quot;10023&quot;&gt;&lt;property id=&quot;20148&quot; value=&quot;5&quot;/&gt;&lt;property id=&quot;20300&quot; value=&quot;Slide 21 - &amp;quot;Common Examples of  Defense Mechanisms&amp;quot;&quot;/&gt;&lt;property id=&quot;20307&quot; value=&quot;293&quot;/&gt;&lt;/object&gt;&lt;object type=&quot;3&quot; unique_id=&quot;10024&quot;&gt;&lt;property id=&quot;20148&quot; value=&quot;5&quot;/&gt;&lt;property id=&quot;20300&quot; value=&quot;Slide 22 - &amp;quot;Defense Mechanisms Wrap-up&amp;quot;&quot;/&gt;&lt;property id=&quot;20307&quot; value=&quot;301&quot;/&gt;&lt;/object&gt;&lt;object type=&quot;3&quot; unique_id=&quot;10025&quot;&gt;&lt;property id=&quot;20148&quot; value=&quot;5&quot;/&gt;&lt;property id=&quot;20300&quot; value=&quot;Slide 23 - &amp;quot;Criticisms of Freud&amp;quot;&quot;/&gt;&lt;property id=&quot;20307&quot; value=&quot;289&quot;/&gt;&lt;/object&gt;&lt;object type=&quot;3&quot; unique_id=&quot;10026&quot;&gt;&lt;property id=&quot;20148&quot; value=&quot;5&quot;/&gt;&lt;property id=&quot;20300&quot; value=&quot;Slide 24 - &amp;quot;Freud’s Psychosexual Stages of Personality Development&amp;quot;&quot;/&gt;&lt;property id=&quot;20307&quot; value=&quot;284&quot;/&gt;&lt;/object&gt;&lt;object type=&quot;3&quot; unique_id=&quot;10027&quot;&gt;&lt;property id=&quot;20148&quot; value=&quot;5&quot;/&gt;&lt;property id=&quot;20300&quot; value=&quot;Slide 25 - &amp;quot;“The Child is Father to the Man”&amp;quot;&quot;/&gt;&lt;property id=&quot;20307&quot; value=&quot;285&quot;/&gt;&lt;/object&gt;&lt;object type=&quot;3&quot; unique_id=&quot;10028&quot;&gt;&lt;property id=&quot;20148&quot; value=&quot;5&quot;/&gt;&lt;property id=&quot;20300&quot; value=&quot;Slide 26 - &amp;quot;Freud’s Psychosexual Stages&amp;quot;&quot;/&gt;&lt;property id=&quot;20307&quot; value=&quot;286&quot;/&gt;&lt;/object&gt;&lt;object type=&quot;3&quot; unique_id=&quot;10029&quot;&gt;&lt;property id=&quot;20148&quot; value=&quot;5&quot;/&gt;&lt;property id=&quot;20300&quot; value=&quot;Slide 27 - &amp;quot;Psychosexual Stages of Development&amp;quot;&quot;/&gt;&lt;property id=&quot;20307&quot; value=&quot;287&quot;/&gt;&lt;/object&gt;&lt;object type=&quot;3&quot; unique_id=&quot;10030&quot;&gt;&lt;property id=&quot;20148&quot; value=&quot;5&quot;/&gt;&lt;property id=&quot;20300&quot; value=&quot;Slide 28 - &amp;quot;Psychosexual Stages of Development&amp;quot;&quot;/&gt;&lt;property id=&quot;20307&quot; value=&quot;288&quot;/&gt;&lt;/object&gt;&lt;object type=&quot;3&quot; unique_id=&quot;10031&quot;&gt;&lt;property id=&quot;20148&quot; value=&quot;5&quot;/&gt;&lt;property id=&quot;20300&quot; value=&quot;Slide 29 - &amp;quot;Freud’s Psychosexual Stages&amp;quot;&quot;/&gt;&lt;property id=&quot;20307&quot; value=&quot;295&quot;/&gt;&lt;/object&gt;&lt;/object&gt;&lt;object type=&quot;8&quot; unique_id=&quot;1006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atermark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66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4780</TotalTime>
  <Words>1112</Words>
  <Application>Microsoft Office PowerPoint</Application>
  <PresentationFormat>On-screen Show (4:3)</PresentationFormat>
  <Paragraphs>163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Arial Black</vt:lpstr>
      <vt:lpstr>Comic Sans MS</vt:lpstr>
      <vt:lpstr>Impact</vt:lpstr>
      <vt:lpstr>Times New Roman</vt:lpstr>
      <vt:lpstr>Wingdings</vt:lpstr>
      <vt:lpstr>Watermark</vt:lpstr>
      <vt:lpstr>Our Next Unit…  Personality</vt:lpstr>
      <vt:lpstr>What is personality?</vt:lpstr>
      <vt:lpstr>Personality:  The Big Five</vt:lpstr>
      <vt:lpstr>The Big Five:  Five Factor Model of Personality</vt:lpstr>
      <vt:lpstr>PowerPoint Presentation</vt:lpstr>
      <vt:lpstr>PowerPoint Presentation</vt:lpstr>
      <vt:lpstr>Criticisms of the Big Five</vt:lpstr>
      <vt:lpstr>Scoring the Big Five</vt:lpstr>
      <vt:lpstr>PSYCHOANALYTIC THEORY</vt:lpstr>
      <vt:lpstr>Levels of Awareness</vt:lpstr>
      <vt:lpstr>Structure of Personality A person's personality is the outcome of interactions among three components:</vt:lpstr>
      <vt:lpstr>Iceberg Conception of the Mind</vt:lpstr>
      <vt:lpstr>Freud’s Theory of Personality</vt:lpstr>
      <vt:lpstr>Freud and the Cat in the Hat</vt:lpstr>
      <vt:lpstr>Group Activity</vt:lpstr>
      <vt:lpstr>Key Questions:  Defense Mechanisms</vt:lpstr>
      <vt:lpstr>Defense Mechanisms and Personality</vt:lpstr>
      <vt:lpstr>Common Examples of  Defense Mechanisms</vt:lpstr>
      <vt:lpstr>Common Examples of  Defense Mechanisms</vt:lpstr>
      <vt:lpstr>Common Examples of  Defense Mechanisms</vt:lpstr>
      <vt:lpstr>Common Examples of  Defense Mechanisms</vt:lpstr>
      <vt:lpstr>Defense Mechanisms Wrap-up</vt:lpstr>
      <vt:lpstr>Criticisms of Freud</vt:lpstr>
      <vt:lpstr>Freud’s Psychosexual Stages of Personality Development</vt:lpstr>
      <vt:lpstr>“The Child is Father to the Man”</vt:lpstr>
      <vt:lpstr>Freud’s Psychosexual Stages</vt:lpstr>
      <vt:lpstr>Psychosexual Stages of Development</vt:lpstr>
      <vt:lpstr>Psychosexual Stages of Development</vt:lpstr>
      <vt:lpstr>Freud’s Psychosexual Stages</vt:lpstr>
    </vt:vector>
  </TitlesOfParts>
  <Company>Westwood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traits make up a personality?</dc:title>
  <dc:creator>Administrator</dc:creator>
  <cp:lastModifiedBy>teacher</cp:lastModifiedBy>
  <cp:revision>80</cp:revision>
  <cp:lastPrinted>2011-11-09T12:58:41Z</cp:lastPrinted>
  <dcterms:created xsi:type="dcterms:W3CDTF">2013-11-05T12:57:42Z</dcterms:created>
  <dcterms:modified xsi:type="dcterms:W3CDTF">2017-05-30T04:35:08Z</dcterms:modified>
</cp:coreProperties>
</file>