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sldIdLst>
    <p:sldId id="256" r:id="rId2"/>
    <p:sldId id="265" r:id="rId3"/>
    <p:sldId id="271" r:id="rId4"/>
    <p:sldId id="263" r:id="rId5"/>
    <p:sldId id="273" r:id="rId6"/>
    <p:sldId id="267" r:id="rId7"/>
    <p:sldId id="258" r:id="rId8"/>
    <p:sldId id="261" r:id="rId9"/>
    <p:sldId id="257" r:id="rId10"/>
    <p:sldId id="264" r:id="rId11"/>
    <p:sldId id="268" r:id="rId12"/>
    <p:sldId id="269" r:id="rId13"/>
    <p:sldId id="270" r:id="rId14"/>
    <p:sldId id="272" r:id="rId15"/>
    <p:sldId id="274" r:id="rId16"/>
  </p:sldIdLst>
  <p:sldSz cx="9144000" cy="6858000" type="screen4x3"/>
  <p:notesSz cx="6858000" cy="92964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128"/>
        <a:cs typeface="ＭＳ Ｐゴシック" charset="-128"/>
      </a:defRPr>
    </a:lvl1pPr>
    <a:lvl2pPr marL="457200" algn="l" rtl="0" eaLnBrk="0" fontAlgn="base" hangingPunct="0">
      <a:spcBef>
        <a:spcPct val="0"/>
      </a:spcBef>
      <a:spcAft>
        <a:spcPct val="0"/>
      </a:spcAft>
      <a:defRPr kern="1200">
        <a:solidFill>
          <a:schemeClr val="tx1"/>
        </a:solidFill>
        <a:latin typeface="Tahoma" charset="0"/>
        <a:ea typeface="ＭＳ Ｐゴシック" charset="-128"/>
        <a:cs typeface="ＭＳ Ｐゴシック" charset="-128"/>
      </a:defRPr>
    </a:lvl2pPr>
    <a:lvl3pPr marL="914400" algn="l" rtl="0" eaLnBrk="0" fontAlgn="base" hangingPunct="0">
      <a:spcBef>
        <a:spcPct val="0"/>
      </a:spcBef>
      <a:spcAft>
        <a:spcPct val="0"/>
      </a:spcAft>
      <a:defRPr kern="1200">
        <a:solidFill>
          <a:schemeClr val="tx1"/>
        </a:solidFill>
        <a:latin typeface="Tahoma" charset="0"/>
        <a:ea typeface="ＭＳ Ｐゴシック" charset="-128"/>
        <a:cs typeface="ＭＳ Ｐゴシック" charset="-128"/>
      </a:defRPr>
    </a:lvl3pPr>
    <a:lvl4pPr marL="1371600" algn="l" rtl="0" eaLnBrk="0" fontAlgn="base" hangingPunct="0">
      <a:spcBef>
        <a:spcPct val="0"/>
      </a:spcBef>
      <a:spcAft>
        <a:spcPct val="0"/>
      </a:spcAft>
      <a:defRPr kern="1200">
        <a:solidFill>
          <a:schemeClr val="tx1"/>
        </a:solidFill>
        <a:latin typeface="Tahoma" charset="0"/>
        <a:ea typeface="ＭＳ Ｐゴシック" charset="-128"/>
        <a:cs typeface="ＭＳ Ｐゴシック" charset="-128"/>
      </a:defRPr>
    </a:lvl4pPr>
    <a:lvl5pPr marL="1828800" algn="l" rtl="0" eaLnBrk="0" fontAlgn="base" hangingPunct="0">
      <a:spcBef>
        <a:spcPct val="0"/>
      </a:spcBef>
      <a:spcAft>
        <a:spcPct val="0"/>
      </a:spcAft>
      <a:defRPr kern="1200">
        <a:solidFill>
          <a:schemeClr val="tx1"/>
        </a:solidFill>
        <a:latin typeface="Tahoma" charset="0"/>
        <a:ea typeface="ＭＳ Ｐゴシック" charset="-128"/>
        <a:cs typeface="ＭＳ Ｐゴシック" charset="-128"/>
      </a:defRPr>
    </a:lvl5pPr>
    <a:lvl6pPr marL="2286000" algn="l" defTabSz="457200" rtl="0" eaLnBrk="1" latinLnBrk="0" hangingPunct="1">
      <a:defRPr kern="1200">
        <a:solidFill>
          <a:schemeClr val="tx1"/>
        </a:solidFill>
        <a:latin typeface="Tahoma" charset="0"/>
        <a:ea typeface="ＭＳ Ｐゴシック" charset="-128"/>
        <a:cs typeface="ＭＳ Ｐゴシック" charset="-128"/>
      </a:defRPr>
    </a:lvl6pPr>
    <a:lvl7pPr marL="2743200" algn="l" defTabSz="457200" rtl="0" eaLnBrk="1" latinLnBrk="0" hangingPunct="1">
      <a:defRPr kern="1200">
        <a:solidFill>
          <a:schemeClr val="tx1"/>
        </a:solidFill>
        <a:latin typeface="Tahoma" charset="0"/>
        <a:ea typeface="ＭＳ Ｐゴシック" charset="-128"/>
        <a:cs typeface="ＭＳ Ｐゴシック" charset="-128"/>
      </a:defRPr>
    </a:lvl7pPr>
    <a:lvl8pPr marL="3200400" algn="l" defTabSz="457200" rtl="0" eaLnBrk="1" latinLnBrk="0" hangingPunct="1">
      <a:defRPr kern="1200">
        <a:solidFill>
          <a:schemeClr val="tx1"/>
        </a:solidFill>
        <a:latin typeface="Tahoma" charset="0"/>
        <a:ea typeface="ＭＳ Ｐゴシック" charset="-128"/>
        <a:cs typeface="ＭＳ Ｐゴシック" charset="-128"/>
      </a:defRPr>
    </a:lvl8pPr>
    <a:lvl9pPr marL="3657600" algn="l" defTabSz="457200" rtl="0" eaLnBrk="1" latinLnBrk="0" hangingPunct="1">
      <a:defRPr kern="1200">
        <a:solidFill>
          <a:schemeClr val="tx1"/>
        </a:solidFill>
        <a:latin typeface="Tahoma"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843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843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3978B4DA-E2B3-304A-9053-9C508F56A6A5}" type="slidenum">
              <a:rPr lang="en-US"/>
              <a:pPr/>
              <a:t>‹#›</a:t>
            </a:fld>
            <a:endParaRPr lang="en-US"/>
          </a:p>
        </p:txBody>
      </p:sp>
    </p:spTree>
    <p:extLst>
      <p:ext uri="{BB962C8B-B14F-4D97-AF65-F5344CB8AC3E}">
        <p14:creationId xmlns:p14="http://schemas.microsoft.com/office/powerpoint/2010/main" val="18798446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610AC8B6-5C6C-4B4F-A426-42F09D79F5BA}" type="slidenum">
              <a:rPr lang="en-US"/>
              <a:pPr/>
              <a:t>1</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0018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A1CCB29B-C5FB-4640-A79A-8620782B604B}" type="slidenum">
              <a:rPr lang="en-US"/>
              <a:pPr/>
              <a:t>4</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4683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A1615ADF-49D4-F943-BBEE-44F1187EF5A3}" type="slidenum">
              <a:rPr lang="en-US"/>
              <a:pPr/>
              <a:t>6</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6652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32209347-A8A7-9D4B-8917-729A373102F0}" type="slidenum">
              <a:rPr lang="en-US"/>
              <a:pPr/>
              <a:t>7</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5492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F256D402-7EC9-A848-A3FA-3F29E8449184}" type="slidenum">
              <a:rPr lang="en-US"/>
              <a:pPr/>
              <a:t>8</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8886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4C7D692A-8CFA-F042-A0DB-02DFB6BC7672}" type="slidenum">
              <a:rPr lang="en-US"/>
              <a:pPr/>
              <a:t>9</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0336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39A7CD9-A92F-E940-BAD2-83EE554CBB1A}" type="slidenum">
              <a:rPr lang="en-US"/>
              <a:pPr/>
              <a:t>10</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7215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BF41EB53-9C18-7049-9225-39EE210CEB0A}" type="slidenum">
              <a:rPr lang="en-US"/>
              <a:pPr/>
              <a:t>12</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4064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024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89313F9-E242-2D49-8F74-220C675A2844}"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62474A-FD64-FA4D-ABE8-BD0253C6C653}"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CE5DD5-AC37-9E42-A2B3-AC5C6C0F5587}"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788894-B60A-A84A-A91C-208027A1582F}"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9B0865D-AD46-3648-85FC-64CCCF5FE442}"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9A3D710-D79F-F148-A5FC-56BBB6714AD6}"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56FA1BB-0A52-B340-8152-4DF2142719DE}"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44DDA50-B46D-594F-80A2-863FF9265CCE}"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2F6B125-70F5-BB45-A1C4-FDBDEC518928}"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E565807-675F-3F45-A02B-F85C04492073}"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C6BC3B-EAEE-DB44-988C-E393774BF728}"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ea typeface="+mn-ea"/>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ea typeface="+mn-ea"/>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BCCF0296-02DB-E547-9CA0-5D56E0FFE0B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b="0" i="0" u="none">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charset="2"/>
        <a:buChar char="n"/>
        <a:defRPr sz="2800" b="0" i="0" u="none">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2"/>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ashingtonpost.com/wp-dyn/content/article/2008/12/09/AR2008120901005.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4.army.mil/OCPA/uploads/large/CSA-2005-11-02-093357.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277Q8dsArh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52400"/>
            <a:ext cx="7772400" cy="1295400"/>
          </a:xfrm>
        </p:spPr>
        <p:txBody>
          <a:bodyPr/>
          <a:lstStyle/>
          <a:p>
            <a:pPr eaLnBrk="1" hangingPunct="1"/>
            <a:r>
              <a:rPr lang="en-US" sz="5400" b="1" i="1"/>
              <a:t>Anxiety Disorders</a:t>
            </a:r>
          </a:p>
        </p:txBody>
      </p:sp>
      <p:pic>
        <p:nvPicPr>
          <p:cNvPr id="14338" name="Picture 1"/>
          <p:cNvPicPr>
            <a:picLocks noChangeAspect="1"/>
          </p:cNvPicPr>
          <p:nvPr/>
        </p:nvPicPr>
        <p:blipFill>
          <a:blip r:embed="rId3"/>
          <a:srcRect/>
          <a:stretch>
            <a:fillRect/>
          </a:stretch>
        </p:blipFill>
        <p:spPr bwMode="auto">
          <a:xfrm>
            <a:off x="0" y="1295400"/>
            <a:ext cx="2419350" cy="3225800"/>
          </a:xfrm>
          <a:prstGeom prst="rect">
            <a:avLst/>
          </a:prstGeom>
          <a:noFill/>
          <a:ln w="9525">
            <a:noFill/>
            <a:miter lim="800000"/>
            <a:headEnd/>
            <a:tailEnd/>
          </a:ln>
        </p:spPr>
      </p:pic>
      <p:pic>
        <p:nvPicPr>
          <p:cNvPr id="14339" name="Picture 2"/>
          <p:cNvPicPr>
            <a:picLocks noChangeAspect="1"/>
          </p:cNvPicPr>
          <p:nvPr/>
        </p:nvPicPr>
        <p:blipFill>
          <a:blip r:embed="rId4"/>
          <a:srcRect/>
          <a:stretch>
            <a:fillRect/>
          </a:stretch>
        </p:blipFill>
        <p:spPr bwMode="auto">
          <a:xfrm>
            <a:off x="2438400" y="1371600"/>
            <a:ext cx="2438400" cy="3251200"/>
          </a:xfrm>
          <a:prstGeom prst="rect">
            <a:avLst/>
          </a:prstGeom>
          <a:noFill/>
          <a:ln w="9525">
            <a:noFill/>
            <a:miter lim="800000"/>
            <a:headEnd/>
            <a:tailEnd/>
          </a:ln>
        </p:spPr>
      </p:pic>
      <p:pic>
        <p:nvPicPr>
          <p:cNvPr id="14340" name="Picture 3"/>
          <p:cNvPicPr>
            <a:picLocks noChangeAspect="1"/>
          </p:cNvPicPr>
          <p:nvPr/>
        </p:nvPicPr>
        <p:blipFill>
          <a:blip r:embed="rId5"/>
          <a:srcRect/>
          <a:stretch>
            <a:fillRect/>
          </a:stretch>
        </p:blipFill>
        <p:spPr bwMode="auto">
          <a:xfrm>
            <a:off x="5105400" y="1371600"/>
            <a:ext cx="1981200" cy="2641600"/>
          </a:xfrm>
          <a:prstGeom prst="rect">
            <a:avLst/>
          </a:prstGeom>
          <a:noFill/>
          <a:ln w="9525">
            <a:noFill/>
            <a:miter lim="800000"/>
            <a:headEnd/>
            <a:tailEnd/>
          </a:ln>
        </p:spPr>
      </p:pic>
      <p:pic>
        <p:nvPicPr>
          <p:cNvPr id="14341" name="Picture 4"/>
          <p:cNvPicPr>
            <a:picLocks noChangeAspect="1"/>
          </p:cNvPicPr>
          <p:nvPr/>
        </p:nvPicPr>
        <p:blipFill>
          <a:blip r:embed="rId6"/>
          <a:srcRect/>
          <a:stretch>
            <a:fillRect/>
          </a:stretch>
        </p:blipFill>
        <p:spPr bwMode="auto">
          <a:xfrm>
            <a:off x="6477000" y="3708400"/>
            <a:ext cx="2362200" cy="3149600"/>
          </a:xfrm>
          <a:prstGeom prst="rect">
            <a:avLst/>
          </a:prstGeom>
          <a:noFill/>
          <a:ln w="9525">
            <a:noFill/>
            <a:miter lim="800000"/>
            <a:headEnd/>
            <a:tailEnd/>
          </a:ln>
        </p:spPr>
      </p:pic>
      <p:pic>
        <p:nvPicPr>
          <p:cNvPr id="14342" name="Picture 5"/>
          <p:cNvPicPr>
            <a:picLocks noChangeAspect="1"/>
          </p:cNvPicPr>
          <p:nvPr/>
        </p:nvPicPr>
        <p:blipFill>
          <a:blip r:embed="rId7"/>
          <a:srcRect/>
          <a:stretch>
            <a:fillRect/>
          </a:stretch>
        </p:blipFill>
        <p:spPr bwMode="auto">
          <a:xfrm>
            <a:off x="457200" y="3886200"/>
            <a:ext cx="2152650" cy="2870200"/>
          </a:xfrm>
          <a:prstGeom prst="rect">
            <a:avLst/>
          </a:prstGeom>
          <a:noFill/>
          <a:ln w="9525">
            <a:noFill/>
            <a:miter lim="800000"/>
            <a:headEnd/>
            <a:tailEnd/>
          </a:ln>
        </p:spPr>
      </p:pic>
      <p:pic>
        <p:nvPicPr>
          <p:cNvPr id="14343" name="Picture 6"/>
          <p:cNvPicPr>
            <a:picLocks noChangeAspect="1"/>
          </p:cNvPicPr>
          <p:nvPr/>
        </p:nvPicPr>
        <p:blipFill>
          <a:blip r:embed="rId8"/>
          <a:srcRect/>
          <a:stretch>
            <a:fillRect/>
          </a:stretch>
        </p:blipFill>
        <p:spPr bwMode="auto">
          <a:xfrm>
            <a:off x="6553200" y="1524000"/>
            <a:ext cx="2459038" cy="2459038"/>
          </a:xfrm>
          <a:prstGeom prst="rect">
            <a:avLst/>
          </a:prstGeom>
          <a:noFill/>
          <a:ln w="9525">
            <a:noFill/>
            <a:miter lim="800000"/>
            <a:headEnd/>
            <a:tailEnd/>
          </a:ln>
        </p:spPr>
      </p:pic>
      <p:pic>
        <p:nvPicPr>
          <p:cNvPr id="14344" name="Picture 10" descr="howiepoint"/>
          <p:cNvPicPr>
            <a:picLocks noChangeAspect="1" noChangeArrowheads="1"/>
          </p:cNvPicPr>
          <p:nvPr/>
        </p:nvPicPr>
        <p:blipFill>
          <a:blip r:embed="rId9"/>
          <a:srcRect/>
          <a:stretch>
            <a:fillRect/>
          </a:stretch>
        </p:blipFill>
        <p:spPr bwMode="auto">
          <a:xfrm>
            <a:off x="3581400" y="3732213"/>
            <a:ext cx="2192338" cy="3124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371600"/>
          </a:xfrm>
        </p:spPr>
        <p:txBody>
          <a:bodyPr/>
          <a:lstStyle/>
          <a:p>
            <a:pPr eaLnBrk="1" hangingPunct="1"/>
            <a:r>
              <a:rPr lang="en-US" sz="4000" b="1" i="1"/>
              <a:t>Obsessive-Compulsive Disorder</a:t>
            </a:r>
          </a:p>
        </p:txBody>
      </p:sp>
      <p:sp>
        <p:nvSpPr>
          <p:cNvPr id="15363" name="Rectangle 3"/>
          <p:cNvSpPr>
            <a:spLocks noGrp="1" noChangeArrowheads="1"/>
          </p:cNvSpPr>
          <p:nvPr>
            <p:ph type="body" idx="1"/>
          </p:nvPr>
        </p:nvSpPr>
        <p:spPr>
          <a:xfrm>
            <a:off x="228600" y="1371600"/>
            <a:ext cx="8229600" cy="5029200"/>
          </a:xfrm>
        </p:spPr>
        <p:txBody>
          <a:bodyPr/>
          <a:lstStyle/>
          <a:p>
            <a:pPr eaLnBrk="1" hangingPunct="1">
              <a:lnSpc>
                <a:spcPct val="80000"/>
              </a:lnSpc>
            </a:pPr>
            <a:r>
              <a:rPr lang="en-US" sz="2800" i="1" dirty="0"/>
              <a:t>Obsessions </a:t>
            </a:r>
            <a:r>
              <a:rPr lang="en-US" sz="2800" dirty="0"/>
              <a:t>- recurrent, intrusive thoughts, impulses, or images </a:t>
            </a:r>
          </a:p>
          <a:p>
            <a:pPr eaLnBrk="1" hangingPunct="1">
              <a:lnSpc>
                <a:spcPct val="80000"/>
              </a:lnSpc>
            </a:pPr>
            <a:endParaRPr lang="en-US" sz="2000" i="1" dirty="0"/>
          </a:p>
          <a:p>
            <a:pPr eaLnBrk="1" hangingPunct="1">
              <a:lnSpc>
                <a:spcPct val="80000"/>
              </a:lnSpc>
            </a:pPr>
            <a:r>
              <a:rPr lang="en-US" sz="2800" i="1" dirty="0"/>
              <a:t>Compulsions </a:t>
            </a:r>
            <a:r>
              <a:rPr lang="en-US" sz="2800" dirty="0"/>
              <a:t>- repetitive behaviors or mental acts that reduce the anxiety that accompanies an obsession</a:t>
            </a:r>
            <a:endParaRPr lang="en-US" sz="2800" b="1" dirty="0"/>
          </a:p>
          <a:p>
            <a:pPr eaLnBrk="1" hangingPunct="1">
              <a:lnSpc>
                <a:spcPct val="80000"/>
              </a:lnSpc>
            </a:pPr>
            <a:endParaRPr lang="en-US" sz="2000" b="1" dirty="0"/>
          </a:p>
          <a:p>
            <a:pPr eaLnBrk="1" hangingPunct="1">
              <a:lnSpc>
                <a:spcPct val="80000"/>
              </a:lnSpc>
            </a:pPr>
            <a:r>
              <a:rPr lang="en-US" sz="2800" b="1" dirty="0"/>
              <a:t>Symptoms</a:t>
            </a:r>
            <a:r>
              <a:rPr lang="en-US" sz="2800" dirty="0"/>
              <a:t>:  </a:t>
            </a:r>
          </a:p>
          <a:p>
            <a:pPr lvl="1" eaLnBrk="1" hangingPunct="1">
              <a:lnSpc>
                <a:spcPct val="80000"/>
              </a:lnSpc>
            </a:pPr>
            <a:r>
              <a:rPr lang="en-US" sz="2400" dirty="0"/>
              <a:t>frequent hand washing</a:t>
            </a:r>
          </a:p>
          <a:p>
            <a:pPr lvl="1" eaLnBrk="1" hangingPunct="1">
              <a:lnSpc>
                <a:spcPct val="80000"/>
              </a:lnSpc>
            </a:pPr>
            <a:r>
              <a:rPr lang="en-US" sz="2400" dirty="0"/>
              <a:t>Irrational need for order/cleanliness </a:t>
            </a:r>
          </a:p>
          <a:p>
            <a:pPr lvl="1" eaLnBrk="1" hangingPunct="1">
              <a:lnSpc>
                <a:spcPct val="80000"/>
              </a:lnSpc>
            </a:pPr>
            <a:r>
              <a:rPr lang="en-US" sz="2400" dirty="0"/>
              <a:t>Repetitive behavior</a:t>
            </a:r>
          </a:p>
          <a:p>
            <a:pPr eaLnBrk="1" hangingPunct="1">
              <a:lnSpc>
                <a:spcPct val="80000"/>
              </a:lnSpc>
            </a:pPr>
            <a:endParaRPr lang="en-US" sz="2800" dirty="0"/>
          </a:p>
          <a:p>
            <a:pPr eaLnBrk="1" hangingPunct="1">
              <a:lnSpc>
                <a:spcPct val="80000"/>
              </a:lnSpc>
            </a:pPr>
            <a:r>
              <a:rPr lang="en-US" sz="2800" dirty="0"/>
              <a:t>Prevalence: 2%</a:t>
            </a:r>
          </a:p>
        </p:txBody>
      </p:sp>
      <p:pic>
        <p:nvPicPr>
          <p:cNvPr id="33795" name="Picture 4"/>
          <p:cNvPicPr>
            <a:picLocks noChangeAspect="1" noChangeArrowheads="1"/>
          </p:cNvPicPr>
          <p:nvPr/>
        </p:nvPicPr>
        <p:blipFill>
          <a:blip r:embed="rId3"/>
          <a:srcRect/>
          <a:stretch>
            <a:fillRect/>
          </a:stretch>
        </p:blipFill>
        <p:spPr bwMode="auto">
          <a:xfrm>
            <a:off x="6240463" y="3662363"/>
            <a:ext cx="2751137" cy="311943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1000" fill="hold"/>
                                        <p:tgtEl>
                                          <p:spTgt spid="153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53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3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363">
                                            <p:txEl>
                                              <p:pRg st="2" end="2"/>
                                            </p:txEl>
                                          </p:spTgt>
                                        </p:tgtEl>
                                        <p:attrNameLst>
                                          <p:attrName>style.visibility</p:attrName>
                                        </p:attrNameLst>
                                      </p:cBhvr>
                                      <p:to>
                                        <p:strVal val="visible"/>
                                      </p:to>
                                    </p:set>
                                    <p:anim calcmode="lin" valueType="num">
                                      <p:cBhvr>
                                        <p:cTn id="14" dur="1000" fill="hold"/>
                                        <p:tgtEl>
                                          <p:spTgt spid="1536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536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536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anim calcmode="lin" valueType="num">
                                      <p:cBhvr>
                                        <p:cTn id="21" dur="1000" fill="hold"/>
                                        <p:tgtEl>
                                          <p:spTgt spid="1536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1536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1536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5363">
                                            <p:txEl>
                                              <p:pRg st="5" end="5"/>
                                            </p:txEl>
                                          </p:spTgt>
                                        </p:tgtEl>
                                        <p:attrNameLst>
                                          <p:attrName>style.visibility</p:attrName>
                                        </p:attrNameLst>
                                      </p:cBhvr>
                                      <p:to>
                                        <p:strVal val="visible"/>
                                      </p:to>
                                    </p:set>
                                    <p:anim from="(-#ppt_w/2)" to="(#ppt_x)" calcmode="lin" valueType="num">
                                      <p:cBhvr>
                                        <p:cTn id="28" dur="600" fill="hold">
                                          <p:stCondLst>
                                            <p:cond delay="0"/>
                                          </p:stCondLst>
                                        </p:cTn>
                                        <p:tgtEl>
                                          <p:spTgt spid="15363">
                                            <p:txEl>
                                              <p:pRg st="5" end="5"/>
                                            </p:txEl>
                                          </p:spTgt>
                                        </p:tgtEl>
                                        <p:attrNameLst>
                                          <p:attrName>ppt_x</p:attrName>
                                        </p:attrNameLst>
                                      </p:cBhvr>
                                    </p:anim>
                                    <p:anim from="0" to="-1.0" calcmode="lin" valueType="num">
                                      <p:cBhvr>
                                        <p:cTn id="29" dur="200" decel="50000" autoRev="1" fill="hold">
                                          <p:stCondLst>
                                            <p:cond delay="600"/>
                                          </p:stCondLst>
                                        </p:cTn>
                                        <p:tgtEl>
                                          <p:spTgt spid="15363">
                                            <p:txEl>
                                              <p:pRg st="5" end="5"/>
                                            </p:txEl>
                                          </p:spTgt>
                                        </p:tgtEl>
                                        <p:attrNameLst>
                                          <p:attrName>xshear</p:attrName>
                                        </p:attrNameLst>
                                      </p:cBhvr>
                                    </p:anim>
                                    <p:animScale>
                                      <p:cBhvr>
                                        <p:cTn id="30" dur="200" decel="100000" autoRev="1" fill="hold">
                                          <p:stCondLst>
                                            <p:cond delay="600"/>
                                          </p:stCondLst>
                                        </p:cTn>
                                        <p:tgtEl>
                                          <p:spTgt spid="15363">
                                            <p:txEl>
                                              <p:pRg st="5" end="5"/>
                                            </p:txEl>
                                          </p:spTgt>
                                        </p:tgtEl>
                                      </p:cBhvr>
                                      <p:from x="100000" y="100000"/>
                                      <p:to x="80000" y="100000"/>
                                    </p:animScale>
                                    <p:anim by="(#ppt_h/3+#ppt_w*0.1)" calcmode="lin" valueType="num">
                                      <p:cBhvr additive="sum">
                                        <p:cTn id="31" dur="200" decel="100000" autoRev="1" fill="hold">
                                          <p:stCondLst>
                                            <p:cond delay="600"/>
                                          </p:stCondLst>
                                        </p:cTn>
                                        <p:tgtEl>
                                          <p:spTgt spid="15363">
                                            <p:txEl>
                                              <p:pRg st="5" end="5"/>
                                            </p:txEl>
                                          </p:spTgt>
                                        </p:tgtEl>
                                        <p:attrNameLst>
                                          <p:attrName>ppt_x</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15363">
                                            <p:txEl>
                                              <p:pRg st="6" end="6"/>
                                            </p:txEl>
                                          </p:spTgt>
                                        </p:tgtEl>
                                        <p:attrNameLst>
                                          <p:attrName>style.visibility</p:attrName>
                                        </p:attrNameLst>
                                      </p:cBhvr>
                                      <p:to>
                                        <p:strVal val="visible"/>
                                      </p:to>
                                    </p:set>
                                    <p:anim from="(-#ppt_w/2)" to="(#ppt_x)" calcmode="lin" valueType="num">
                                      <p:cBhvr>
                                        <p:cTn id="36" dur="600" fill="hold">
                                          <p:stCondLst>
                                            <p:cond delay="0"/>
                                          </p:stCondLst>
                                        </p:cTn>
                                        <p:tgtEl>
                                          <p:spTgt spid="15363">
                                            <p:txEl>
                                              <p:pRg st="6" end="6"/>
                                            </p:txEl>
                                          </p:spTgt>
                                        </p:tgtEl>
                                        <p:attrNameLst>
                                          <p:attrName>ppt_x</p:attrName>
                                        </p:attrNameLst>
                                      </p:cBhvr>
                                    </p:anim>
                                    <p:anim from="0" to="-1.0" calcmode="lin" valueType="num">
                                      <p:cBhvr>
                                        <p:cTn id="37" dur="200" decel="50000" autoRev="1" fill="hold">
                                          <p:stCondLst>
                                            <p:cond delay="600"/>
                                          </p:stCondLst>
                                        </p:cTn>
                                        <p:tgtEl>
                                          <p:spTgt spid="15363">
                                            <p:txEl>
                                              <p:pRg st="6" end="6"/>
                                            </p:txEl>
                                          </p:spTgt>
                                        </p:tgtEl>
                                        <p:attrNameLst>
                                          <p:attrName>xshear</p:attrName>
                                        </p:attrNameLst>
                                      </p:cBhvr>
                                    </p:anim>
                                    <p:animScale>
                                      <p:cBhvr>
                                        <p:cTn id="38" dur="200" decel="100000" autoRev="1" fill="hold">
                                          <p:stCondLst>
                                            <p:cond delay="600"/>
                                          </p:stCondLst>
                                        </p:cTn>
                                        <p:tgtEl>
                                          <p:spTgt spid="15363">
                                            <p:txEl>
                                              <p:pRg st="6" end="6"/>
                                            </p:txEl>
                                          </p:spTgt>
                                        </p:tgtEl>
                                      </p:cBhvr>
                                      <p:from x="100000" y="100000"/>
                                      <p:to x="80000" y="100000"/>
                                    </p:animScale>
                                    <p:anim by="(#ppt_h/3+#ppt_w*0.1)" calcmode="lin" valueType="num">
                                      <p:cBhvr additive="sum">
                                        <p:cTn id="39" dur="200" decel="100000" autoRev="1" fill="hold">
                                          <p:stCondLst>
                                            <p:cond delay="600"/>
                                          </p:stCondLst>
                                        </p:cTn>
                                        <p:tgtEl>
                                          <p:spTgt spid="15363">
                                            <p:txEl>
                                              <p:pRg st="6" end="6"/>
                                            </p:txEl>
                                          </p:spTgt>
                                        </p:tgtEl>
                                        <p:attrNameLst>
                                          <p:attrName>ppt_x</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4" presetClass="entr" presetSubtype="0" fill="hold" grpId="0" nodeType="clickEffect">
                                  <p:stCondLst>
                                    <p:cond delay="0"/>
                                  </p:stCondLst>
                                  <p:childTnLst>
                                    <p:set>
                                      <p:cBhvr>
                                        <p:cTn id="43" dur="1" fill="hold">
                                          <p:stCondLst>
                                            <p:cond delay="0"/>
                                          </p:stCondLst>
                                        </p:cTn>
                                        <p:tgtEl>
                                          <p:spTgt spid="15363">
                                            <p:txEl>
                                              <p:pRg st="7" end="7"/>
                                            </p:txEl>
                                          </p:spTgt>
                                        </p:tgtEl>
                                        <p:attrNameLst>
                                          <p:attrName>style.visibility</p:attrName>
                                        </p:attrNameLst>
                                      </p:cBhvr>
                                      <p:to>
                                        <p:strVal val="visible"/>
                                      </p:to>
                                    </p:set>
                                    <p:anim from="(-#ppt_w/2)" to="(#ppt_x)" calcmode="lin" valueType="num">
                                      <p:cBhvr>
                                        <p:cTn id="44" dur="600" fill="hold">
                                          <p:stCondLst>
                                            <p:cond delay="0"/>
                                          </p:stCondLst>
                                        </p:cTn>
                                        <p:tgtEl>
                                          <p:spTgt spid="15363">
                                            <p:txEl>
                                              <p:pRg st="7" end="7"/>
                                            </p:txEl>
                                          </p:spTgt>
                                        </p:tgtEl>
                                        <p:attrNameLst>
                                          <p:attrName>ppt_x</p:attrName>
                                        </p:attrNameLst>
                                      </p:cBhvr>
                                    </p:anim>
                                    <p:anim from="0" to="-1.0" calcmode="lin" valueType="num">
                                      <p:cBhvr>
                                        <p:cTn id="45" dur="200" decel="50000" autoRev="1" fill="hold">
                                          <p:stCondLst>
                                            <p:cond delay="600"/>
                                          </p:stCondLst>
                                        </p:cTn>
                                        <p:tgtEl>
                                          <p:spTgt spid="15363">
                                            <p:txEl>
                                              <p:pRg st="7" end="7"/>
                                            </p:txEl>
                                          </p:spTgt>
                                        </p:tgtEl>
                                        <p:attrNameLst>
                                          <p:attrName>xshear</p:attrName>
                                        </p:attrNameLst>
                                      </p:cBhvr>
                                    </p:anim>
                                    <p:animScale>
                                      <p:cBhvr>
                                        <p:cTn id="46" dur="200" decel="100000" autoRev="1" fill="hold">
                                          <p:stCondLst>
                                            <p:cond delay="600"/>
                                          </p:stCondLst>
                                        </p:cTn>
                                        <p:tgtEl>
                                          <p:spTgt spid="15363">
                                            <p:txEl>
                                              <p:pRg st="7" end="7"/>
                                            </p:txEl>
                                          </p:spTgt>
                                        </p:tgtEl>
                                      </p:cBhvr>
                                      <p:from x="100000" y="100000"/>
                                      <p:to x="80000" y="100000"/>
                                    </p:animScale>
                                    <p:anim by="(#ppt_h/3+#ppt_w*0.1)" calcmode="lin" valueType="num">
                                      <p:cBhvr additive="sum">
                                        <p:cTn id="47" dur="200" decel="100000" autoRev="1" fill="hold">
                                          <p:stCondLst>
                                            <p:cond delay="600"/>
                                          </p:stCondLst>
                                        </p:cTn>
                                        <p:tgtEl>
                                          <p:spTgt spid="15363">
                                            <p:txEl>
                                              <p:pRg st="7" end="7"/>
                                            </p:txEl>
                                          </p:spTgt>
                                        </p:tgtEl>
                                        <p:attrNameLst>
                                          <p:attrName>ppt_x</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15363">
                                            <p:txEl>
                                              <p:pRg st="9" end="9"/>
                                            </p:txEl>
                                          </p:spTgt>
                                        </p:tgtEl>
                                        <p:attrNameLst>
                                          <p:attrName>style.visibility</p:attrName>
                                        </p:attrNameLst>
                                      </p:cBhvr>
                                      <p:to>
                                        <p:strVal val="visible"/>
                                      </p:to>
                                    </p:set>
                                    <p:anim calcmode="lin" valueType="num">
                                      <p:cBhvr>
                                        <p:cTn id="52" dur="1000" fill="hold"/>
                                        <p:tgtEl>
                                          <p:spTgt spid="15363">
                                            <p:txEl>
                                              <p:pRg st="9" end="9"/>
                                            </p:txEl>
                                          </p:spTgt>
                                        </p:tgtEl>
                                        <p:attrNameLst>
                                          <p:attrName>ppt_w</p:attrName>
                                        </p:attrNameLst>
                                      </p:cBhvr>
                                      <p:tavLst>
                                        <p:tav tm="0">
                                          <p:val>
                                            <p:strVal val="#ppt_w*0.70"/>
                                          </p:val>
                                        </p:tav>
                                        <p:tav tm="100000">
                                          <p:val>
                                            <p:strVal val="#ppt_w"/>
                                          </p:val>
                                        </p:tav>
                                      </p:tavLst>
                                    </p:anim>
                                    <p:anim calcmode="lin" valueType="num">
                                      <p:cBhvr>
                                        <p:cTn id="53" dur="1000" fill="hold"/>
                                        <p:tgtEl>
                                          <p:spTgt spid="15363">
                                            <p:txEl>
                                              <p:pRg st="9" end="9"/>
                                            </p:txEl>
                                          </p:spTgt>
                                        </p:tgtEl>
                                        <p:attrNameLst>
                                          <p:attrName>ppt_h</p:attrName>
                                        </p:attrNameLst>
                                      </p:cBhvr>
                                      <p:tavLst>
                                        <p:tav tm="0">
                                          <p:val>
                                            <p:strVal val="#ppt_h"/>
                                          </p:val>
                                        </p:tav>
                                        <p:tav tm="100000">
                                          <p:val>
                                            <p:strVal val="#ppt_h"/>
                                          </p:val>
                                        </p:tav>
                                      </p:tavLst>
                                    </p:anim>
                                    <p:animEffect transition="in" filter="fade">
                                      <p:cBhvr>
                                        <p:cTn id="54" dur="1000"/>
                                        <p:tgtEl>
                                          <p:spTgt spid="153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endParaRPr lang="en-US" smtClean="0">
              <a:ea typeface="+mj-ea"/>
              <a:cs typeface="+mj-cs"/>
            </a:endParaRPr>
          </a:p>
        </p:txBody>
      </p:sp>
      <p:sp>
        <p:nvSpPr>
          <p:cNvPr id="29699" name="Rectangle 3"/>
          <p:cNvSpPr>
            <a:spLocks noGrp="1" noChangeArrowheads="1"/>
          </p:cNvSpPr>
          <p:nvPr>
            <p:ph type="body" idx="1"/>
          </p:nvPr>
        </p:nvSpPr>
        <p:spPr>
          <a:xfrm>
            <a:off x="228600" y="762000"/>
            <a:ext cx="8610600" cy="5943600"/>
          </a:xfrm>
        </p:spPr>
        <p:txBody>
          <a:bodyPr/>
          <a:lstStyle/>
          <a:p>
            <a:pPr algn="ctr" eaLnBrk="1" hangingPunct="1">
              <a:lnSpc>
                <a:spcPct val="80000"/>
              </a:lnSpc>
              <a:buFont typeface="Wingdings" charset="2"/>
              <a:buNone/>
            </a:pPr>
            <a:r>
              <a:rPr lang="en-US" sz="2400"/>
              <a:t>I was raped when I was 25 years old. For a long time, I spoke about the rape as though it was something that happened to someone else. I was very aware that it had happened to me, but there was just no feeling.</a:t>
            </a:r>
          </a:p>
          <a:p>
            <a:pPr algn="ctr" eaLnBrk="1" hangingPunct="1">
              <a:lnSpc>
                <a:spcPct val="80000"/>
              </a:lnSpc>
              <a:buFont typeface="Wingdings" charset="2"/>
              <a:buNone/>
            </a:pPr>
            <a:endParaRPr lang="en-US" sz="2400"/>
          </a:p>
          <a:p>
            <a:pPr algn="ctr" eaLnBrk="1" hangingPunct="1">
              <a:lnSpc>
                <a:spcPct val="80000"/>
              </a:lnSpc>
              <a:buFont typeface="Wingdings" charset="2"/>
              <a:buNone/>
            </a:pPr>
            <a:r>
              <a:rPr lang="en-US" sz="2400"/>
              <a:t>Then I started having flashbacks. They kind of came over me like a splash of water. I would be terrified. Suddenly I was reliving the rape. Every instant was startling. I wasn</a:t>
            </a:r>
            <a:r>
              <a:rPr lang="ja-JP" altLang="en-US" sz="2400"/>
              <a:t>’</a:t>
            </a:r>
            <a:r>
              <a:rPr lang="en-US" altLang="ja-JP" sz="2400"/>
              <a:t>t aware of anything around me, I was in a bubble, just kind of floating. And it was scary. Having a flashback can wring you out.</a:t>
            </a:r>
          </a:p>
          <a:p>
            <a:pPr algn="ctr" eaLnBrk="1" hangingPunct="1">
              <a:lnSpc>
                <a:spcPct val="80000"/>
              </a:lnSpc>
              <a:buFont typeface="Wingdings" charset="2"/>
              <a:buNone/>
            </a:pPr>
            <a:endParaRPr lang="en-US" sz="2400"/>
          </a:p>
          <a:p>
            <a:pPr algn="ctr" eaLnBrk="1" hangingPunct="1">
              <a:lnSpc>
                <a:spcPct val="80000"/>
              </a:lnSpc>
              <a:buFont typeface="Wingdings" charset="2"/>
              <a:buNone/>
            </a:pPr>
            <a:r>
              <a:rPr lang="en-US" sz="2400"/>
              <a:t>The rape happened the week before Thanksgiving, and I can</a:t>
            </a:r>
            <a:r>
              <a:rPr lang="ja-JP" altLang="en-US" sz="2400"/>
              <a:t>’</a:t>
            </a:r>
            <a:r>
              <a:rPr lang="en-US" altLang="ja-JP" sz="2400"/>
              <a:t>t believe the anxiety and fear I feel every year around the anniversary date. It</a:t>
            </a:r>
            <a:r>
              <a:rPr lang="ja-JP" altLang="en-US" sz="2400"/>
              <a:t>’</a:t>
            </a:r>
            <a:r>
              <a:rPr lang="en-US" altLang="ja-JP" sz="2400"/>
              <a:t>s as though I</a:t>
            </a:r>
            <a:r>
              <a:rPr lang="ja-JP" altLang="en-US" sz="2400"/>
              <a:t>’</a:t>
            </a:r>
            <a:r>
              <a:rPr lang="en-US" altLang="ja-JP" sz="2400"/>
              <a:t>ve seen a werewolf. I can</a:t>
            </a:r>
            <a:r>
              <a:rPr lang="ja-JP" altLang="en-US" sz="2400"/>
              <a:t>’</a:t>
            </a:r>
            <a:r>
              <a:rPr lang="en-US" altLang="ja-JP" sz="2400"/>
              <a:t>t relax, can</a:t>
            </a:r>
            <a:r>
              <a:rPr lang="ja-JP" altLang="en-US" sz="2400"/>
              <a:t>’</a:t>
            </a:r>
            <a:r>
              <a:rPr lang="en-US" altLang="ja-JP" sz="2400"/>
              <a:t>t sleep, don</a:t>
            </a:r>
            <a:r>
              <a:rPr lang="ja-JP" altLang="en-US" sz="2400"/>
              <a:t>’</a:t>
            </a:r>
            <a:r>
              <a:rPr lang="en-US" altLang="ja-JP" sz="2400"/>
              <a:t>t want to be with anyone. I wonder whether I</a:t>
            </a:r>
            <a:r>
              <a:rPr lang="ja-JP" altLang="en-US" sz="2400"/>
              <a:t>’</a:t>
            </a:r>
            <a:r>
              <a:rPr lang="en-US" altLang="ja-JP" sz="2400"/>
              <a:t>ll ever be free of this terrible problem.</a:t>
            </a:r>
            <a:endParaRPr lang="en-US" sz="240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b="1" i="1"/>
              <a:t>Post-Traumatic Stress Disorder</a:t>
            </a:r>
          </a:p>
        </p:txBody>
      </p:sp>
      <p:sp>
        <p:nvSpPr>
          <p:cNvPr id="11267" name="Rectangle 3"/>
          <p:cNvSpPr>
            <a:spLocks noGrp="1" noChangeArrowheads="1"/>
          </p:cNvSpPr>
          <p:nvPr>
            <p:ph type="body" idx="1"/>
          </p:nvPr>
        </p:nvSpPr>
        <p:spPr>
          <a:xfrm>
            <a:off x="990600" y="1905000"/>
            <a:ext cx="8229600" cy="4724400"/>
          </a:xfrm>
        </p:spPr>
        <p:txBody>
          <a:bodyPr/>
          <a:lstStyle/>
          <a:p>
            <a:pPr eaLnBrk="1" hangingPunct="1">
              <a:lnSpc>
                <a:spcPct val="90000"/>
              </a:lnSpc>
            </a:pPr>
            <a:r>
              <a:rPr lang="en-US" sz="2800"/>
              <a:t>Development of anxiety after exposure to extreme trauma</a:t>
            </a:r>
          </a:p>
          <a:p>
            <a:pPr eaLnBrk="1" hangingPunct="1">
              <a:lnSpc>
                <a:spcPct val="90000"/>
              </a:lnSpc>
            </a:pPr>
            <a:r>
              <a:rPr lang="en-US" sz="2800"/>
              <a:t>What factors trigger PTSD?</a:t>
            </a:r>
          </a:p>
          <a:p>
            <a:pPr lvl="1" eaLnBrk="1" hangingPunct="1">
              <a:lnSpc>
                <a:spcPct val="90000"/>
              </a:lnSpc>
            </a:pPr>
            <a:r>
              <a:rPr lang="en-US" sz="2400"/>
              <a:t>Accidents</a:t>
            </a:r>
          </a:p>
          <a:p>
            <a:pPr lvl="1" eaLnBrk="1" hangingPunct="1">
              <a:lnSpc>
                <a:spcPct val="90000"/>
              </a:lnSpc>
            </a:pPr>
            <a:r>
              <a:rPr lang="en-US" sz="2400"/>
              <a:t>War</a:t>
            </a:r>
          </a:p>
          <a:p>
            <a:pPr lvl="1" eaLnBrk="1" hangingPunct="1">
              <a:lnSpc>
                <a:spcPct val="90000"/>
              </a:lnSpc>
            </a:pPr>
            <a:r>
              <a:rPr lang="en-US" sz="2400"/>
              <a:t>Rape</a:t>
            </a:r>
          </a:p>
          <a:p>
            <a:pPr lvl="1" eaLnBrk="1" hangingPunct="1">
              <a:lnSpc>
                <a:spcPct val="90000"/>
              </a:lnSpc>
            </a:pPr>
            <a:r>
              <a:rPr lang="en-US" sz="2400">
                <a:hlinkClick r:id="rId3"/>
              </a:rPr>
              <a:t>Genetics</a:t>
            </a:r>
            <a:r>
              <a:rPr lang="en-US" sz="2400"/>
              <a:t>?</a:t>
            </a:r>
          </a:p>
          <a:p>
            <a:pPr eaLnBrk="1" hangingPunct="1">
              <a:lnSpc>
                <a:spcPct val="90000"/>
              </a:lnSpc>
            </a:pPr>
            <a:r>
              <a:rPr lang="en-US" sz="2800" b="1"/>
              <a:t>Prevalence</a:t>
            </a:r>
            <a:r>
              <a:rPr lang="en-US" sz="2800"/>
              <a:t>:  4% </a:t>
            </a:r>
          </a:p>
          <a:p>
            <a:pPr eaLnBrk="1" hangingPunct="1">
              <a:lnSpc>
                <a:spcPct val="90000"/>
              </a:lnSpc>
              <a:buFont typeface="Wingdings" charset="2"/>
              <a:buNone/>
            </a:pPr>
            <a:r>
              <a:rPr lang="en-US" sz="2800"/>
              <a:t>	(women twice as likely </a:t>
            </a:r>
          </a:p>
          <a:p>
            <a:pPr eaLnBrk="1" hangingPunct="1">
              <a:lnSpc>
                <a:spcPct val="90000"/>
              </a:lnSpc>
              <a:buFont typeface="Wingdings" charset="2"/>
              <a:buNone/>
            </a:pPr>
            <a:r>
              <a:rPr lang="en-US" sz="2800"/>
              <a:t>	as men)</a:t>
            </a:r>
          </a:p>
        </p:txBody>
      </p:sp>
      <p:pic>
        <p:nvPicPr>
          <p:cNvPr id="29699" name="Picture 7" descr="Staff Sgt. Emanuel Walls, from 2nd Platoon, Company A, 1st Battalion, 327th Infantry Regiment, 101st Airborne Division, keeps an eye on the terrain surrounding Namla village, Iraq, while his platoon monitors a traffic control point. This photo appeared on www.army.mil.">
            <a:hlinkClick r:id="rId4"/>
          </p:cNvPr>
          <p:cNvPicPr>
            <a:picLocks noChangeAspect="1" noChangeArrowheads="1"/>
          </p:cNvPicPr>
          <p:nvPr/>
        </p:nvPicPr>
        <p:blipFill>
          <a:blip r:embed="rId5"/>
          <a:srcRect/>
          <a:stretch>
            <a:fillRect/>
          </a:stretch>
        </p:blipFill>
        <p:spPr bwMode="auto">
          <a:xfrm>
            <a:off x="5410200" y="3886200"/>
            <a:ext cx="3505200" cy="2581275"/>
          </a:xfrm>
          <a:prstGeom prst="rect">
            <a:avLst/>
          </a:prstGeom>
          <a:noFill/>
          <a:ln w="9525">
            <a:noFill/>
            <a:miter lim="800000"/>
            <a:headEnd/>
            <a:tailEnd/>
          </a:ln>
        </p:spPr>
      </p:pic>
      <p:sp>
        <p:nvSpPr>
          <p:cNvPr id="11272" name="AutoShape 8"/>
          <p:cNvSpPr>
            <a:spLocks noChangeArrowheads="1"/>
          </p:cNvSpPr>
          <p:nvPr/>
        </p:nvSpPr>
        <p:spPr bwMode="auto">
          <a:xfrm>
            <a:off x="2971800" y="3429000"/>
            <a:ext cx="1524000" cy="1066800"/>
          </a:xfrm>
          <a:prstGeom prst="leftArrow">
            <a:avLst>
              <a:gd name="adj1" fmla="val 50000"/>
              <a:gd name="adj2" fmla="val 35714"/>
            </a:avLst>
          </a:prstGeom>
          <a:solidFill>
            <a:srgbClr val="FF3300"/>
          </a:solidFill>
          <a:ln w="9525">
            <a:solidFill>
              <a:schemeClr val="tx1"/>
            </a:solidFill>
            <a:miter lim="800000"/>
            <a:headEnd/>
            <a:tailEnd/>
          </a:ln>
        </p:spPr>
        <p:txBody>
          <a:bodyPr wrap="none" anchor="ctr">
            <a:prstTxWarp prst="textNoShape">
              <a:avLst/>
            </a:prstTxWarp>
          </a:bodyPr>
          <a:lstStyle/>
          <a:p>
            <a:pPr algn="ctr"/>
            <a:r>
              <a:rPr lang="en-US" b="1"/>
              <a:t>Nurture</a:t>
            </a:r>
          </a:p>
        </p:txBody>
      </p:sp>
      <p:sp>
        <p:nvSpPr>
          <p:cNvPr id="11274" name="AutoShape 10"/>
          <p:cNvSpPr>
            <a:spLocks noChangeArrowheads="1"/>
          </p:cNvSpPr>
          <p:nvPr/>
        </p:nvSpPr>
        <p:spPr bwMode="auto">
          <a:xfrm>
            <a:off x="304800" y="4419600"/>
            <a:ext cx="1143000" cy="685800"/>
          </a:xfrm>
          <a:prstGeom prst="rightArrow">
            <a:avLst>
              <a:gd name="adj1" fmla="val 50000"/>
              <a:gd name="adj2" fmla="val 41667"/>
            </a:avLst>
          </a:prstGeom>
          <a:solidFill>
            <a:srgbClr val="336600"/>
          </a:solidFill>
          <a:ln w="9525">
            <a:solidFill>
              <a:schemeClr val="tx1"/>
            </a:solidFill>
            <a:miter lim="800000"/>
            <a:headEnd/>
            <a:tailEnd/>
          </a:ln>
        </p:spPr>
        <p:txBody>
          <a:bodyPr wrap="none" anchor="ctr">
            <a:prstTxWarp prst="textNoShape">
              <a:avLst/>
            </a:prstTxWarp>
          </a:bodyPr>
          <a:lstStyle/>
          <a:p>
            <a:pPr algn="ctr"/>
            <a:r>
              <a:rPr lang="en-US" b="1"/>
              <a:t>Nature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to="" calcmode="lin" valueType="num">
                                      <p:cBhvr>
                                        <p:cTn id="7" dur="1" fill="hold"/>
                                        <p:tgtEl>
                                          <p:spTgt spid="112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 to="" calcmode="lin" valueType="num">
                                      <p:cBhvr>
                                        <p:cTn id="12" dur="1" fill="hold"/>
                                        <p:tgtEl>
                                          <p:spTgt spid="1126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 to="" calcmode="lin" valueType="num">
                                      <p:cBhvr>
                                        <p:cTn id="17" dur="1" fill="hold"/>
                                        <p:tgtEl>
                                          <p:spTgt spid="1126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 to="" calcmode="lin" valueType="num">
                                      <p:cBhvr>
                                        <p:cTn id="22" dur="1" fill="hold"/>
                                        <p:tgtEl>
                                          <p:spTgt spid="11267">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 to="" calcmode="lin" valueType="num">
                                      <p:cBhvr>
                                        <p:cTn id="27" dur="1" fill="hold"/>
                                        <p:tgtEl>
                                          <p:spTgt spid="11267">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 to="" calcmode="lin" valueType="num">
                                      <p:cBhvr>
                                        <p:cTn id="32" dur="1" fill="hold"/>
                                        <p:tgtEl>
                                          <p:spTgt spid="11267">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274"/>
                                        </p:tgtEl>
                                        <p:attrNameLst>
                                          <p:attrName>style.visibility</p:attrName>
                                        </p:attrNameLst>
                                      </p:cBhvr>
                                      <p:to>
                                        <p:strVal val="visible"/>
                                      </p:to>
                                    </p:set>
                                    <p:anim to="" calcmode="lin" valueType="num">
                                      <p:cBhvr>
                                        <p:cTn id="37" dur="1" fill="hold"/>
                                        <p:tgtEl>
                                          <p:spTgt spid="11274"/>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272"/>
                                        </p:tgtEl>
                                        <p:attrNameLst>
                                          <p:attrName>style.visibility</p:attrName>
                                        </p:attrNameLst>
                                      </p:cBhvr>
                                      <p:to>
                                        <p:strVal val="visible"/>
                                      </p:to>
                                    </p:set>
                                    <p:anim to="" calcmode="lin" valueType="num">
                                      <p:cBhvr>
                                        <p:cTn id="42" dur="1" fill="hold"/>
                                        <p:tgtEl>
                                          <p:spTgt spid="11272"/>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267">
                                            <p:txEl>
                                              <p:pRg st="6" end="6"/>
                                            </p:txEl>
                                          </p:spTgt>
                                        </p:tgtEl>
                                        <p:attrNameLst>
                                          <p:attrName>style.visibility</p:attrName>
                                        </p:attrNameLst>
                                      </p:cBhvr>
                                      <p:to>
                                        <p:strVal val="visible"/>
                                      </p:to>
                                    </p:set>
                                    <p:anim to="" calcmode="lin" valueType="num">
                                      <p:cBhvr>
                                        <p:cTn id="47" dur="1" fill="hold"/>
                                        <p:tgtEl>
                                          <p:spTgt spid="11267">
                                            <p:txEl>
                                              <p:pRg st="6" end="6"/>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1267">
                                            <p:txEl>
                                              <p:pRg st="7" end="7"/>
                                            </p:txEl>
                                          </p:spTgt>
                                        </p:tgtEl>
                                        <p:attrNameLst>
                                          <p:attrName>style.visibility</p:attrName>
                                        </p:attrNameLst>
                                      </p:cBhvr>
                                      <p:to>
                                        <p:strVal val="visible"/>
                                      </p:to>
                                    </p:set>
                                    <p:anim to="" calcmode="lin" valueType="num">
                                      <p:cBhvr>
                                        <p:cTn id="52" dur="1" fill="hold"/>
                                        <p:tgtEl>
                                          <p:spTgt spid="11267">
                                            <p:txEl>
                                              <p:pRg st="7" end="7"/>
                                            </p:txEl>
                                          </p:spTgt>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1267">
                                            <p:txEl>
                                              <p:pRg st="8" end="8"/>
                                            </p:txEl>
                                          </p:spTgt>
                                        </p:tgtEl>
                                        <p:attrNameLst>
                                          <p:attrName>style.visibility</p:attrName>
                                        </p:attrNameLst>
                                      </p:cBhvr>
                                      <p:to>
                                        <p:strVal val="visible"/>
                                      </p:to>
                                    </p:set>
                                    <p:anim to="" calcmode="lin" valueType="num">
                                      <p:cBhvr>
                                        <p:cTn id="57" dur="1" fill="hold"/>
                                        <p:tgtEl>
                                          <p:spTgt spid="1126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2" grpId="0" animBg="1"/>
      <p:bldP spid="112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PTSD</a:t>
            </a:r>
          </a:p>
        </p:txBody>
      </p:sp>
      <p:sp>
        <p:nvSpPr>
          <p:cNvPr id="30723" name="Rectangle 3"/>
          <p:cNvSpPr>
            <a:spLocks noGrp="1" noChangeArrowheads="1"/>
          </p:cNvSpPr>
          <p:nvPr>
            <p:ph type="body" idx="1"/>
          </p:nvPr>
        </p:nvSpPr>
        <p:spPr>
          <a:xfrm>
            <a:off x="228600" y="1447800"/>
            <a:ext cx="8686800" cy="5105400"/>
          </a:xfrm>
        </p:spPr>
        <p:txBody>
          <a:bodyPr/>
          <a:lstStyle/>
          <a:p>
            <a:pPr eaLnBrk="1" hangingPunct="1">
              <a:lnSpc>
                <a:spcPct val="80000"/>
              </a:lnSpc>
            </a:pPr>
            <a:r>
              <a:rPr lang="en-US"/>
              <a:t>Symptoms:</a:t>
            </a:r>
          </a:p>
          <a:p>
            <a:pPr lvl="1" eaLnBrk="1" hangingPunct="1">
              <a:lnSpc>
                <a:spcPct val="80000"/>
              </a:lnSpc>
            </a:pPr>
            <a:r>
              <a:rPr lang="en-US"/>
              <a:t>May startle easily, </a:t>
            </a:r>
          </a:p>
          <a:p>
            <a:pPr lvl="1" eaLnBrk="1" hangingPunct="1">
              <a:lnSpc>
                <a:spcPct val="80000"/>
              </a:lnSpc>
            </a:pPr>
            <a:r>
              <a:rPr lang="en-US"/>
              <a:t>Emotionally numb</a:t>
            </a:r>
          </a:p>
          <a:p>
            <a:pPr lvl="1" eaLnBrk="1" hangingPunct="1">
              <a:lnSpc>
                <a:spcPct val="80000"/>
              </a:lnSpc>
            </a:pPr>
            <a:r>
              <a:rPr lang="en-US"/>
              <a:t>Lose interest in things they used to enjoy, </a:t>
            </a:r>
          </a:p>
          <a:p>
            <a:pPr lvl="1" eaLnBrk="1" hangingPunct="1">
              <a:lnSpc>
                <a:spcPct val="80000"/>
              </a:lnSpc>
            </a:pPr>
            <a:r>
              <a:rPr lang="en-US"/>
              <a:t>Trouble feeling affectionate</a:t>
            </a:r>
          </a:p>
          <a:p>
            <a:pPr lvl="1" eaLnBrk="1" hangingPunct="1">
              <a:lnSpc>
                <a:spcPct val="80000"/>
              </a:lnSpc>
            </a:pPr>
            <a:r>
              <a:rPr lang="en-US"/>
              <a:t>Easily irritable </a:t>
            </a:r>
          </a:p>
          <a:p>
            <a:pPr lvl="1" eaLnBrk="1" hangingPunct="1">
              <a:lnSpc>
                <a:spcPct val="80000"/>
              </a:lnSpc>
            </a:pPr>
            <a:r>
              <a:rPr lang="en-US"/>
              <a:t>Become more aggressive, or even violent. </a:t>
            </a:r>
          </a:p>
          <a:p>
            <a:pPr lvl="1" eaLnBrk="1" hangingPunct="1">
              <a:lnSpc>
                <a:spcPct val="80000"/>
              </a:lnSpc>
            </a:pPr>
            <a:r>
              <a:rPr lang="en-US"/>
              <a:t>Avoid situations that remind them of the original incident</a:t>
            </a:r>
          </a:p>
          <a:p>
            <a:pPr lvl="1" eaLnBrk="1" hangingPunct="1">
              <a:lnSpc>
                <a:spcPct val="80000"/>
              </a:lnSpc>
            </a:pPr>
            <a:r>
              <a:rPr lang="en-US"/>
              <a:t>Flashbacks</a:t>
            </a:r>
          </a:p>
          <a:p>
            <a:pPr lvl="2" eaLnBrk="1" hangingPunct="1">
              <a:lnSpc>
                <a:spcPct val="80000"/>
              </a:lnSpc>
            </a:pPr>
            <a:r>
              <a:rPr lang="en-US"/>
              <a:t>believe that the traumatic incident is happening all over again.</a:t>
            </a:r>
          </a:p>
          <a:p>
            <a:pPr lvl="1" eaLnBrk="1" hangingPunct="1">
              <a:lnSpc>
                <a:spcPct val="80000"/>
              </a:lnSpc>
            </a:pPr>
            <a:endParaRPr lang="en-US" sz="320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t>PTSD and War</a:t>
            </a:r>
          </a:p>
        </p:txBody>
      </p:sp>
      <p:sp>
        <p:nvSpPr>
          <p:cNvPr id="3" name="Content Placeholder 2"/>
          <p:cNvSpPr>
            <a:spLocks noGrp="1"/>
          </p:cNvSpPr>
          <p:nvPr>
            <p:ph idx="1"/>
          </p:nvPr>
        </p:nvSpPr>
        <p:spPr/>
        <p:txBody>
          <a:bodyPr/>
          <a:lstStyle/>
          <a:p>
            <a:pPr eaLnBrk="1" hangingPunct="1"/>
            <a:endParaRPr lang="en-US" dirty="0"/>
          </a:p>
          <a:p>
            <a:pPr eaLnBrk="1" hangingPunct="1"/>
            <a:r>
              <a:rPr lang="en-US" dirty="0"/>
              <a:t>How can we best support and help </a:t>
            </a:r>
            <a:r>
              <a:rPr lang="en-US" dirty="0" smtClean="0"/>
              <a:t>persons </a:t>
            </a:r>
            <a:r>
              <a:rPr lang="en-US" dirty="0"/>
              <a:t>with PTSD?</a:t>
            </a:r>
          </a:p>
          <a:p>
            <a:pPr lvl="1" eaLnBrk="1" hangingPunct="1"/>
            <a:r>
              <a:rPr lang="en-US" dirty="0"/>
              <a:t>Government?</a:t>
            </a:r>
          </a:p>
          <a:p>
            <a:pPr lvl="1" eaLnBrk="1" hangingPunct="1"/>
            <a:r>
              <a:rPr lang="en-US" dirty="0"/>
              <a:t>Society?</a:t>
            </a:r>
          </a:p>
          <a:p>
            <a:pPr lvl="1" eaLnBrk="1" hangingPunct="1"/>
            <a:r>
              <a:rPr lang="en-US" dirty="0"/>
              <a:t>Families and friends?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p:txBody>
          <a:bodyPr/>
          <a:lstStyle/>
          <a:p>
            <a:pPr eaLnBrk="1" hangingPunct="1"/>
            <a:r>
              <a:rPr lang="en-US" dirty="0" smtClean="0"/>
              <a:t>How are anxiety disorders different than ordinary worries and fears we all experience?</a:t>
            </a:r>
          </a:p>
          <a:p>
            <a:pPr eaLnBrk="1" hangingPunct="1"/>
            <a:r>
              <a:rPr lang="en-US" dirty="0" smtClean="0"/>
              <a:t>How can we help?</a:t>
            </a:r>
          </a:p>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b="1"/>
              <a:t>Anxiety Disorders:</a:t>
            </a:r>
            <a:br>
              <a:rPr lang="en-US" sz="4000" b="1"/>
            </a:br>
            <a:r>
              <a:rPr lang="en-US" sz="4000" b="1"/>
              <a:t>Key Questions and Topics</a:t>
            </a:r>
          </a:p>
        </p:txBody>
      </p:sp>
      <p:sp>
        <p:nvSpPr>
          <p:cNvPr id="27651" name="Rectangle 3"/>
          <p:cNvSpPr>
            <a:spLocks noGrp="1" noChangeArrowheads="1"/>
          </p:cNvSpPr>
          <p:nvPr>
            <p:ph type="body" idx="1"/>
          </p:nvPr>
        </p:nvSpPr>
        <p:spPr/>
        <p:txBody>
          <a:bodyPr/>
          <a:lstStyle/>
          <a:p>
            <a:pPr eaLnBrk="1" hangingPunct="1"/>
            <a:r>
              <a:rPr lang="en-US" dirty="0" smtClean="0"/>
              <a:t>How </a:t>
            </a:r>
            <a:r>
              <a:rPr lang="en-US" dirty="0"/>
              <a:t>are</a:t>
            </a:r>
            <a:r>
              <a:rPr lang="en-US" dirty="0" smtClean="0"/>
              <a:t> anxiety disorders </a:t>
            </a:r>
            <a:r>
              <a:rPr lang="en-US" dirty="0"/>
              <a:t>different than ordinary worries and fears we all experience?</a:t>
            </a:r>
            <a:endParaRPr lang="en-US" dirty="0" smtClean="0"/>
          </a:p>
          <a:p>
            <a:pPr eaLnBrk="1" hangingPunct="1"/>
            <a:r>
              <a:rPr lang="en-US" dirty="0" smtClean="0"/>
              <a:t>How </a:t>
            </a:r>
            <a:r>
              <a:rPr lang="en-US" dirty="0"/>
              <a:t>can we help?</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endParaRPr lang="en-US" smtClean="0">
              <a:ea typeface="+mj-ea"/>
              <a:cs typeface="+mj-cs"/>
            </a:endParaRPr>
          </a:p>
        </p:txBody>
      </p:sp>
      <p:sp>
        <p:nvSpPr>
          <p:cNvPr id="28675" name="Rectangle 3"/>
          <p:cNvSpPr>
            <a:spLocks noGrp="1" noChangeArrowheads="1"/>
          </p:cNvSpPr>
          <p:nvPr>
            <p:ph type="body" idx="1"/>
          </p:nvPr>
        </p:nvSpPr>
        <p:spPr>
          <a:xfrm>
            <a:off x="457200" y="1066800"/>
            <a:ext cx="8229600" cy="5029200"/>
          </a:xfrm>
        </p:spPr>
        <p:txBody>
          <a:bodyPr/>
          <a:lstStyle/>
          <a:p>
            <a:pPr eaLnBrk="1" hangingPunct="1"/>
            <a:r>
              <a:rPr lang="en-US" sz="4000"/>
              <a:t>Think about a time you felt </a:t>
            </a:r>
            <a:r>
              <a:rPr lang="en-US" sz="4000" u="sng"/>
              <a:t>anxiety</a:t>
            </a:r>
            <a:r>
              <a:rPr lang="en-US" sz="4000"/>
              <a:t> in a social situation:</a:t>
            </a:r>
          </a:p>
          <a:p>
            <a:pPr eaLnBrk="1" hangingPunct="1"/>
            <a:r>
              <a:rPr lang="en-US" sz="4000"/>
              <a:t>Describe…</a:t>
            </a:r>
          </a:p>
          <a:p>
            <a:pPr lvl="1" eaLnBrk="1" hangingPunct="1"/>
            <a:r>
              <a:rPr lang="en-US" sz="3600"/>
              <a:t>The physical symptoms</a:t>
            </a:r>
          </a:p>
          <a:p>
            <a:pPr lvl="1" eaLnBrk="1" hangingPunct="1"/>
            <a:r>
              <a:rPr lang="en-US" sz="3600"/>
              <a:t>The thoughts going through your head</a:t>
            </a:r>
          </a:p>
          <a:p>
            <a:pPr lvl="1" eaLnBrk="1" hangingPunct="1"/>
            <a:r>
              <a:rPr lang="en-US" sz="3600"/>
              <a:t>Your emotions </a:t>
            </a:r>
          </a:p>
          <a:p>
            <a:pPr eaLnBrk="1" hangingPunct="1"/>
            <a:endParaRPr lang="en-US" sz="400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i="1"/>
              <a:t>What are Anxiety Disorders?</a:t>
            </a:r>
          </a:p>
        </p:txBody>
      </p:sp>
      <p:sp>
        <p:nvSpPr>
          <p:cNvPr id="14339" name="Rectangle 3"/>
          <p:cNvSpPr>
            <a:spLocks noGrp="1" noChangeArrowheads="1"/>
          </p:cNvSpPr>
          <p:nvPr>
            <p:ph type="body" idx="1"/>
          </p:nvPr>
        </p:nvSpPr>
        <p:spPr>
          <a:xfrm>
            <a:off x="228600" y="2133600"/>
            <a:ext cx="6096000" cy="4114800"/>
          </a:xfrm>
        </p:spPr>
        <p:txBody>
          <a:bodyPr/>
          <a:lstStyle/>
          <a:p>
            <a:pPr eaLnBrk="1" hangingPunct="1">
              <a:lnSpc>
                <a:spcPct val="90000"/>
              </a:lnSpc>
            </a:pPr>
            <a:r>
              <a:rPr lang="en-US" sz="4000"/>
              <a:t>Class of disorders marked by feelings of excessive apprehension and anxiety</a:t>
            </a:r>
          </a:p>
          <a:p>
            <a:pPr lvl="1" eaLnBrk="1" hangingPunct="1">
              <a:lnSpc>
                <a:spcPct val="90000"/>
              </a:lnSpc>
            </a:pPr>
            <a:r>
              <a:rPr lang="en-US" sz="3600"/>
              <a:t>Affect 17% of the population!</a:t>
            </a:r>
          </a:p>
        </p:txBody>
      </p:sp>
      <p:pic>
        <p:nvPicPr>
          <p:cNvPr id="18435" name="Picture 4" descr="MMj02346820000[1]"/>
          <p:cNvPicPr>
            <a:picLocks noChangeAspect="1" noChangeArrowheads="1" noCrop="1"/>
          </p:cNvPicPr>
          <p:nvPr/>
        </p:nvPicPr>
        <p:blipFill>
          <a:blip r:embed="rId3"/>
          <a:srcRect/>
          <a:stretch>
            <a:fillRect/>
          </a:stretch>
        </p:blipFill>
        <p:spPr bwMode="auto">
          <a:xfrm>
            <a:off x="6477000" y="2514600"/>
            <a:ext cx="2514600" cy="2514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to="" calcmode="lin" valueType="num">
                                      <p:cBhvr>
                                        <p:cTn id="7" dur="1" fill="hold"/>
                                        <p:tgtEl>
                                          <p:spTgt spid="1433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 to="" calcmode="lin" valueType="num">
                                      <p:cBhvr>
                                        <p:cTn id="12" dur="1" fill="hold"/>
                                        <p:tgtEl>
                                          <p:spTgt spid="1433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a:t>
            </a:r>
            <a:endParaRPr lang="en-US" dirty="0"/>
          </a:p>
        </p:txBody>
      </p:sp>
      <p:sp>
        <p:nvSpPr>
          <p:cNvPr id="3" name="Content Placeholder 2"/>
          <p:cNvSpPr>
            <a:spLocks noGrp="1"/>
          </p:cNvSpPr>
          <p:nvPr>
            <p:ph idx="1"/>
          </p:nvPr>
        </p:nvSpPr>
        <p:spPr/>
        <p:txBody>
          <a:bodyPr/>
          <a:lstStyle/>
          <a:p>
            <a:r>
              <a:rPr lang="en-US" dirty="0" smtClean="0"/>
              <a:t>“Afraid of People”</a:t>
            </a:r>
          </a:p>
          <a:p>
            <a:r>
              <a:rPr lang="en-US" dirty="0" smtClean="0"/>
              <a:t>Based on the video, make a list:</a:t>
            </a:r>
          </a:p>
          <a:p>
            <a:r>
              <a:rPr lang="en-US" dirty="0" smtClean="0"/>
              <a:t>Anxiety disorders…</a:t>
            </a:r>
          </a:p>
          <a:p>
            <a:endParaRPr lang="en-US" dirty="0"/>
          </a:p>
        </p:txBody>
      </p:sp>
      <p:graphicFrame>
        <p:nvGraphicFramePr>
          <p:cNvPr id="4" name="Table 3"/>
          <p:cNvGraphicFramePr>
            <a:graphicFrameLocks noGrp="1"/>
          </p:cNvGraphicFramePr>
          <p:nvPr/>
        </p:nvGraphicFramePr>
        <p:xfrm>
          <a:off x="1600200" y="4343400"/>
          <a:ext cx="6096000" cy="11988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sz="2400" dirty="0" smtClean="0"/>
                        <a:t>Look like</a:t>
                      </a:r>
                      <a:endParaRPr lang="en-US" sz="2400" dirty="0"/>
                    </a:p>
                  </a:txBody>
                  <a:tcPr/>
                </a:tc>
                <a:tc>
                  <a:txBody>
                    <a:bodyPr/>
                    <a:lstStyle/>
                    <a:p>
                      <a:r>
                        <a:rPr lang="en-US" sz="2400" dirty="0" smtClean="0"/>
                        <a:t>Feel like</a:t>
                      </a:r>
                      <a:endParaRPr lang="en-US" sz="2400" dirty="0"/>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0"/>
            <a:ext cx="8229600" cy="1371600"/>
          </a:xfrm>
        </p:spPr>
        <p:txBody>
          <a:bodyPr/>
          <a:lstStyle/>
          <a:p>
            <a:pPr eaLnBrk="1" hangingPunct="1"/>
            <a:r>
              <a:rPr lang="en-US" sz="4000" b="1" i="1"/>
              <a:t>Social Anxiety Disorder/ </a:t>
            </a:r>
            <a:br>
              <a:rPr lang="en-US" sz="4000" b="1" i="1"/>
            </a:br>
            <a:r>
              <a:rPr lang="en-US" sz="4000" b="1" i="1"/>
              <a:t>Social Phobia</a:t>
            </a:r>
          </a:p>
        </p:txBody>
      </p:sp>
      <p:sp>
        <p:nvSpPr>
          <p:cNvPr id="5123" name="Rectangle 3"/>
          <p:cNvSpPr>
            <a:spLocks noGrp="1" noChangeArrowheads="1"/>
          </p:cNvSpPr>
          <p:nvPr>
            <p:ph type="body" idx="1"/>
          </p:nvPr>
        </p:nvSpPr>
        <p:spPr>
          <a:xfrm>
            <a:off x="304800" y="3581400"/>
            <a:ext cx="8229600" cy="3048000"/>
          </a:xfrm>
        </p:spPr>
        <p:txBody>
          <a:bodyPr/>
          <a:lstStyle/>
          <a:p>
            <a:pPr eaLnBrk="1" hangingPunct="1">
              <a:lnSpc>
                <a:spcPct val="90000"/>
              </a:lnSpc>
            </a:pPr>
            <a:r>
              <a:rPr lang="en-US" sz="2800" dirty="0"/>
              <a:t>Persistent anxiety in social situations, usually motivated by fear of embarrassment</a:t>
            </a:r>
          </a:p>
          <a:p>
            <a:pPr eaLnBrk="1" hangingPunct="1">
              <a:lnSpc>
                <a:spcPct val="90000"/>
              </a:lnSpc>
            </a:pPr>
            <a:endParaRPr lang="en-US" sz="1400" dirty="0"/>
          </a:p>
          <a:p>
            <a:pPr eaLnBrk="1" hangingPunct="1">
              <a:lnSpc>
                <a:spcPct val="90000"/>
              </a:lnSpc>
            </a:pPr>
            <a:r>
              <a:rPr lang="en-US" sz="2800" b="1" dirty="0"/>
              <a:t>Symptoms</a:t>
            </a:r>
            <a:r>
              <a:rPr lang="en-US" sz="2800" dirty="0"/>
              <a:t>: </a:t>
            </a:r>
          </a:p>
          <a:p>
            <a:pPr lvl="1" eaLnBrk="1" hangingPunct="1">
              <a:lnSpc>
                <a:spcPct val="90000"/>
              </a:lnSpc>
            </a:pPr>
            <a:r>
              <a:rPr lang="en-US" sz="2400" dirty="0"/>
              <a:t>trembling, sweating, blushing, high blood pressure</a:t>
            </a:r>
          </a:p>
          <a:p>
            <a:pPr eaLnBrk="1" hangingPunct="1">
              <a:lnSpc>
                <a:spcPct val="90000"/>
              </a:lnSpc>
            </a:pPr>
            <a:endParaRPr lang="en-US" sz="1200" b="1" dirty="0"/>
          </a:p>
          <a:p>
            <a:pPr eaLnBrk="1" hangingPunct="1">
              <a:lnSpc>
                <a:spcPct val="90000"/>
              </a:lnSpc>
            </a:pPr>
            <a:r>
              <a:rPr lang="en-US" sz="2800" b="1"/>
              <a:t>Prevalence</a:t>
            </a:r>
            <a:r>
              <a:rPr lang="en-US" sz="2800"/>
              <a:t>: </a:t>
            </a:r>
            <a:r>
              <a:rPr lang="en-US" sz="2800" smtClean="0"/>
              <a:t> 7</a:t>
            </a:r>
            <a:r>
              <a:rPr lang="en-US" sz="2800"/>
              <a:t>% (equal in males &amp; females)</a:t>
            </a:r>
          </a:p>
        </p:txBody>
      </p:sp>
      <p:sp>
        <p:nvSpPr>
          <p:cNvPr id="5124" name="Rectangle 4"/>
          <p:cNvSpPr>
            <a:spLocks noChangeArrowheads="1"/>
          </p:cNvSpPr>
          <p:nvPr/>
        </p:nvSpPr>
        <p:spPr bwMode="auto">
          <a:xfrm>
            <a:off x="381000" y="1355725"/>
            <a:ext cx="7772400" cy="1920875"/>
          </a:xfrm>
          <a:prstGeom prst="rect">
            <a:avLst/>
          </a:prstGeom>
          <a:noFill/>
          <a:ln w="9525">
            <a:noFill/>
            <a:miter lim="800000"/>
            <a:headEnd/>
            <a:tailEnd/>
          </a:ln>
        </p:spPr>
        <p:txBody>
          <a:bodyPr anchor="ctr">
            <a:prstTxWarp prst="textNoShape">
              <a:avLst/>
            </a:prstTxWarp>
            <a:spAutoFit/>
          </a:bodyPr>
          <a:lstStyle/>
          <a:p>
            <a:pPr algn="ctr"/>
            <a:r>
              <a:rPr lang="en-US" sz="2000" i="1" dirty="0"/>
              <a:t>"In any social situation, I felt fear. I would be anxious before I even left the house, and it would escalate as I got closer to a college class, a party, or whatever. I would feel sick at my stomach—it almost felt like I had the flu. </a:t>
            </a:r>
            <a:r>
              <a:rPr lang="en-US" sz="2000" i="1"/>
              <a:t>My heart would pound, my palms would get sweaty, and I would get this feeling of being removed from myself and from everybody else.</a:t>
            </a:r>
            <a:r>
              <a:rPr lang="ja-JP" altLang="en-US" sz="2000" i="1" dirty="0"/>
              <a:t>”</a:t>
            </a:r>
            <a:endParaRPr lang="en-US" sz="2000" i="1" dirty="0"/>
          </a:p>
        </p:txBody>
      </p:sp>
      <p:sp>
        <p:nvSpPr>
          <p:cNvPr id="5125" name="Rectangle 5"/>
          <p:cNvSpPr>
            <a:spLocks noChangeArrowheads="1"/>
          </p:cNvSpPr>
          <p:nvPr/>
        </p:nvSpPr>
        <p:spPr bwMode="auto">
          <a:xfrm>
            <a:off x="6324600" y="3214688"/>
            <a:ext cx="2557463" cy="214312"/>
          </a:xfrm>
          <a:prstGeom prst="rect">
            <a:avLst/>
          </a:prstGeom>
          <a:noFill/>
          <a:ln w="9525">
            <a:noFill/>
            <a:miter lim="800000"/>
            <a:headEnd/>
            <a:tailEnd/>
          </a:ln>
        </p:spPr>
        <p:txBody>
          <a:bodyPr wrap="none">
            <a:prstTxWarp prst="textNoShape">
              <a:avLst/>
            </a:prstTxWarp>
            <a:spAutoFit/>
          </a:bodyPr>
          <a:lstStyle/>
          <a:p>
            <a:r>
              <a:rPr lang="en-US" sz="800"/>
              <a:t>http://www.nimh.nih.gov/publicat/anxiety.cfm#anx5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5"/>
                                        </p:tgtEl>
                                        <p:attrNameLst>
                                          <p:attrName>style.visibility</p:attrName>
                                        </p:attrNameLst>
                                      </p:cBhvr>
                                      <p:to>
                                        <p:strVal val="visible"/>
                                      </p:to>
                                    </p:set>
                                    <p:animEffect transition="in" filter="fade">
                                      <p:cBhvr>
                                        <p:cTn id="10" dur="1000"/>
                                        <p:tgtEl>
                                          <p:spTgt spid="51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5123">
                                            <p:txEl>
                                              <p:pRg st="0" end="0"/>
                                            </p:txEl>
                                          </p:spTgt>
                                        </p:tgtEl>
                                        <p:attrNameLst>
                                          <p:attrName>style.visibility</p:attrName>
                                        </p:attrNameLst>
                                      </p:cBhvr>
                                      <p:to>
                                        <p:strVal val="visible"/>
                                      </p:to>
                                    </p:set>
                                    <p:anim calcmode="lin" valueType="num">
                                      <p:cBhvr>
                                        <p:cTn id="15" dur="1000" fill="hold"/>
                                        <p:tgtEl>
                                          <p:spTgt spid="512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512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512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 calcmode="lin" valueType="num">
                                      <p:cBhvr>
                                        <p:cTn id="22" dur="1000" fill="hold"/>
                                        <p:tgtEl>
                                          <p:spTgt spid="5123">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512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5123">
                                            <p:txEl>
                                              <p:pRg st="2" end="2"/>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Scale>
                                      <p:cBhvr>
                                        <p:cTn id="27" dur="1000" decel="50000" fill="hold">
                                          <p:stCondLst>
                                            <p:cond delay="0"/>
                                          </p:stCondLst>
                                        </p:cTn>
                                        <p:tgtEl>
                                          <p:spTgt spid="512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123">
                                            <p:txEl>
                                              <p:pRg st="3" end="3"/>
                                            </p:txEl>
                                          </p:spTgt>
                                        </p:tgtEl>
                                        <p:attrNameLst>
                                          <p:attrName>ppt_x</p:attrName>
                                          <p:attrName>ppt_y</p:attrName>
                                        </p:attrNameLst>
                                      </p:cBhvr>
                                    </p:animMotion>
                                    <p:animEffect transition="in" filter="fade">
                                      <p:cBhvr>
                                        <p:cTn id="29" dur="1000"/>
                                        <p:tgtEl>
                                          <p:spTgt spid="512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5123">
                                            <p:txEl>
                                              <p:pRg st="5" end="5"/>
                                            </p:txEl>
                                          </p:spTgt>
                                        </p:tgtEl>
                                        <p:attrNameLst>
                                          <p:attrName>style.visibility</p:attrName>
                                        </p:attrNameLst>
                                      </p:cBhvr>
                                      <p:to>
                                        <p:strVal val="visible"/>
                                      </p:to>
                                    </p:set>
                                    <p:anim calcmode="lin" valueType="num">
                                      <p:cBhvr>
                                        <p:cTn id="34" dur="1000" fill="hold"/>
                                        <p:tgtEl>
                                          <p:spTgt spid="5123">
                                            <p:txEl>
                                              <p:pRg st="5" end="5"/>
                                            </p:txEl>
                                          </p:spTgt>
                                        </p:tgtEl>
                                        <p:attrNameLst>
                                          <p:attrName>ppt_w</p:attrName>
                                        </p:attrNameLst>
                                      </p:cBhvr>
                                      <p:tavLst>
                                        <p:tav tm="0">
                                          <p:val>
                                            <p:strVal val="#ppt_w*0.70"/>
                                          </p:val>
                                        </p:tav>
                                        <p:tav tm="100000">
                                          <p:val>
                                            <p:strVal val="#ppt_w"/>
                                          </p:val>
                                        </p:tav>
                                      </p:tavLst>
                                    </p:anim>
                                    <p:anim calcmode="lin" valueType="num">
                                      <p:cBhvr>
                                        <p:cTn id="35" dur="1000" fill="hold"/>
                                        <p:tgtEl>
                                          <p:spTgt spid="5123">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4" grpId="0"/>
      <p:bldP spid="51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371600"/>
          </a:xfrm>
        </p:spPr>
        <p:txBody>
          <a:bodyPr/>
          <a:lstStyle/>
          <a:p>
            <a:pPr eaLnBrk="1" hangingPunct="1"/>
            <a:r>
              <a:rPr lang="en-US" sz="4000" b="1" i="1"/>
              <a:t>Generalized Anxiety Disorder</a:t>
            </a:r>
          </a:p>
        </p:txBody>
      </p:sp>
      <p:sp>
        <p:nvSpPr>
          <p:cNvPr id="4099" name="Rectangle 3"/>
          <p:cNvSpPr>
            <a:spLocks noGrp="1" noChangeArrowheads="1"/>
          </p:cNvSpPr>
          <p:nvPr>
            <p:ph type="body" idx="1"/>
          </p:nvPr>
        </p:nvSpPr>
        <p:spPr>
          <a:xfrm>
            <a:off x="3429000" y="1295400"/>
            <a:ext cx="5638800" cy="5562600"/>
          </a:xfrm>
        </p:spPr>
        <p:txBody>
          <a:bodyPr/>
          <a:lstStyle/>
          <a:p>
            <a:pPr eaLnBrk="1" hangingPunct="1">
              <a:lnSpc>
                <a:spcPct val="90000"/>
              </a:lnSpc>
            </a:pPr>
            <a:r>
              <a:rPr lang="en-US" sz="2800" dirty="0"/>
              <a:t>Substantial (</a:t>
            </a:r>
            <a:r>
              <a:rPr lang="en-US" sz="2800" u="sng" dirty="0"/>
              <a:t>&gt;</a:t>
            </a:r>
            <a:r>
              <a:rPr lang="en-US" sz="2800" dirty="0"/>
              <a:t> 6 months) period of </a:t>
            </a:r>
            <a:r>
              <a:rPr lang="en-US" sz="2800" u="sng" dirty="0"/>
              <a:t>unexplainable</a:t>
            </a:r>
            <a:r>
              <a:rPr lang="en-US" sz="2800" dirty="0"/>
              <a:t> anxiety and worry</a:t>
            </a:r>
          </a:p>
          <a:p>
            <a:pPr lvl="1" eaLnBrk="1" hangingPunct="1">
              <a:lnSpc>
                <a:spcPct val="90000"/>
              </a:lnSpc>
            </a:pPr>
            <a:r>
              <a:rPr lang="ja-JP" altLang="en-US" sz="2400" dirty="0"/>
              <a:t>“</a:t>
            </a:r>
            <a:r>
              <a:rPr lang="en-US" altLang="ja-JP" sz="2400" dirty="0"/>
              <a:t>Worry about</a:t>
            </a:r>
            <a:r>
              <a:rPr lang="en-US" altLang="ja-JP" sz="2400" dirty="0" smtClean="0"/>
              <a:t> yesterday’s mistakes and tomorrow’s problems</a:t>
            </a:r>
            <a:r>
              <a:rPr lang="ja-JP" altLang="en-US" sz="2400" dirty="0" smtClean="0"/>
              <a:t>”</a:t>
            </a:r>
            <a:endParaRPr lang="en-US" altLang="ja-JP" sz="2400" dirty="0" smtClean="0"/>
          </a:p>
          <a:p>
            <a:pPr eaLnBrk="1" hangingPunct="1">
              <a:lnSpc>
                <a:spcPct val="90000"/>
              </a:lnSpc>
            </a:pPr>
            <a:endParaRPr lang="en-US" sz="1000" b="1" dirty="0" smtClean="0"/>
          </a:p>
          <a:p>
            <a:pPr eaLnBrk="1" hangingPunct="1">
              <a:lnSpc>
                <a:spcPct val="90000"/>
              </a:lnSpc>
            </a:pPr>
            <a:r>
              <a:rPr lang="en-US" sz="2800" b="1" dirty="0" smtClean="0"/>
              <a:t>Symptoms</a:t>
            </a:r>
            <a:r>
              <a:rPr lang="en-US" sz="2800" dirty="0" smtClean="0"/>
              <a:t>: </a:t>
            </a:r>
          </a:p>
          <a:p>
            <a:pPr lvl="1" eaLnBrk="1" hangingPunct="1">
              <a:lnSpc>
                <a:spcPct val="90000"/>
              </a:lnSpc>
            </a:pPr>
            <a:r>
              <a:rPr lang="en-US" sz="2400" dirty="0" smtClean="0"/>
              <a:t>muscle tension</a:t>
            </a:r>
          </a:p>
          <a:p>
            <a:pPr lvl="1" eaLnBrk="1" hangingPunct="1">
              <a:lnSpc>
                <a:spcPct val="90000"/>
              </a:lnSpc>
            </a:pPr>
            <a:r>
              <a:rPr lang="en-US" sz="2400" dirty="0" smtClean="0"/>
              <a:t>Easily fatigued</a:t>
            </a:r>
          </a:p>
          <a:p>
            <a:pPr lvl="1" eaLnBrk="1" hangingPunct="1">
              <a:lnSpc>
                <a:spcPct val="90000"/>
              </a:lnSpc>
            </a:pPr>
            <a:r>
              <a:rPr lang="en-US" sz="2400" dirty="0" smtClean="0"/>
              <a:t>poor </a:t>
            </a:r>
            <a:r>
              <a:rPr lang="en-US" sz="2400" dirty="0"/>
              <a:t>concentration</a:t>
            </a:r>
          </a:p>
          <a:p>
            <a:pPr lvl="1" eaLnBrk="1" hangingPunct="1">
              <a:lnSpc>
                <a:spcPct val="90000"/>
              </a:lnSpc>
            </a:pPr>
            <a:r>
              <a:rPr lang="en-US" sz="2400" dirty="0"/>
              <a:t>Insomnia</a:t>
            </a:r>
          </a:p>
          <a:p>
            <a:pPr lvl="1" eaLnBrk="1" hangingPunct="1">
              <a:lnSpc>
                <a:spcPct val="90000"/>
              </a:lnSpc>
            </a:pPr>
            <a:r>
              <a:rPr lang="en-US" sz="2400" dirty="0"/>
              <a:t>Irritability</a:t>
            </a:r>
          </a:p>
          <a:p>
            <a:pPr lvl="1" eaLnBrk="1" hangingPunct="1">
              <a:lnSpc>
                <a:spcPct val="90000"/>
              </a:lnSpc>
            </a:pPr>
            <a:endParaRPr lang="en-US" sz="1000" b="1" dirty="0"/>
          </a:p>
          <a:p>
            <a:pPr eaLnBrk="1" hangingPunct="1">
              <a:lnSpc>
                <a:spcPct val="90000"/>
              </a:lnSpc>
            </a:pPr>
            <a:r>
              <a:rPr lang="en-US" sz="2800" b="1" dirty="0"/>
              <a:t>Prevalence</a:t>
            </a:r>
            <a:r>
              <a:rPr lang="en-US" sz="2800" dirty="0"/>
              <a:t>:  3%  (2:1 women)</a:t>
            </a:r>
          </a:p>
          <a:p>
            <a:pPr eaLnBrk="1" hangingPunct="1">
              <a:lnSpc>
                <a:spcPct val="90000"/>
              </a:lnSpc>
              <a:buFont typeface="Wingdings" charset="2"/>
              <a:buNone/>
            </a:pPr>
            <a:endParaRPr lang="en-US" sz="2800" dirty="0"/>
          </a:p>
        </p:txBody>
      </p:sp>
      <p:pic>
        <p:nvPicPr>
          <p:cNvPr id="20483" name="Picture 7" descr="MPj01787930000[1]"/>
          <p:cNvPicPr>
            <a:picLocks noChangeAspect="1" noChangeArrowheads="1"/>
          </p:cNvPicPr>
          <p:nvPr/>
        </p:nvPicPr>
        <p:blipFill>
          <a:blip r:embed="rId3"/>
          <a:srcRect/>
          <a:stretch>
            <a:fillRect/>
          </a:stretch>
        </p:blipFill>
        <p:spPr bwMode="auto">
          <a:xfrm>
            <a:off x="242888" y="1524000"/>
            <a:ext cx="3109912" cy="4724400"/>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0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099">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 calcmode="lin" valueType="num">
                                      <p:cBhvr>
                                        <p:cTn id="12" dur="1000" fill="hold"/>
                                        <p:tgtEl>
                                          <p:spTgt spid="409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09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09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p:cTn id="19" dur="1000" fill="hold"/>
                                        <p:tgtEl>
                                          <p:spTgt spid="4099">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4099">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409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4099">
                                            <p:txEl>
                                              <p:pRg st="4" end="4"/>
                                            </p:txEl>
                                          </p:spTgt>
                                        </p:tgtEl>
                                        <p:attrNameLst>
                                          <p:attrName>style.visibility</p:attrName>
                                        </p:attrNameLst>
                                      </p:cBhvr>
                                      <p:to>
                                        <p:strVal val="visible"/>
                                      </p:to>
                                    </p:set>
                                    <p:anim from="(-#ppt_w/2)" to="(#ppt_x)" calcmode="lin" valueType="num">
                                      <p:cBhvr>
                                        <p:cTn id="26" dur="600" fill="hold">
                                          <p:stCondLst>
                                            <p:cond delay="0"/>
                                          </p:stCondLst>
                                        </p:cTn>
                                        <p:tgtEl>
                                          <p:spTgt spid="4099">
                                            <p:txEl>
                                              <p:pRg st="4" end="4"/>
                                            </p:txEl>
                                          </p:spTgt>
                                        </p:tgtEl>
                                        <p:attrNameLst>
                                          <p:attrName>ppt_x</p:attrName>
                                        </p:attrNameLst>
                                      </p:cBhvr>
                                    </p:anim>
                                    <p:anim from="0" to="-1.0" calcmode="lin" valueType="num">
                                      <p:cBhvr>
                                        <p:cTn id="27" dur="200" decel="50000" autoRev="1" fill="hold">
                                          <p:stCondLst>
                                            <p:cond delay="600"/>
                                          </p:stCondLst>
                                        </p:cTn>
                                        <p:tgtEl>
                                          <p:spTgt spid="4099">
                                            <p:txEl>
                                              <p:pRg st="4" end="4"/>
                                            </p:txEl>
                                          </p:spTgt>
                                        </p:tgtEl>
                                        <p:attrNameLst>
                                          <p:attrName>xshear</p:attrName>
                                        </p:attrNameLst>
                                      </p:cBhvr>
                                    </p:anim>
                                    <p:animScale>
                                      <p:cBhvr>
                                        <p:cTn id="28" dur="200" decel="100000" autoRev="1" fill="hold">
                                          <p:stCondLst>
                                            <p:cond delay="600"/>
                                          </p:stCondLst>
                                        </p:cTn>
                                        <p:tgtEl>
                                          <p:spTgt spid="4099">
                                            <p:txEl>
                                              <p:pRg st="4" end="4"/>
                                            </p:txEl>
                                          </p:spTgt>
                                        </p:tgtEl>
                                      </p:cBhvr>
                                      <p:from x="100000" y="100000"/>
                                      <p:to x="80000" y="100000"/>
                                    </p:animScale>
                                    <p:anim by="(#ppt_h/3+#ppt_w*0.1)" calcmode="lin" valueType="num">
                                      <p:cBhvr additive="sum">
                                        <p:cTn id="29" dur="200" decel="100000" autoRev="1" fill="hold">
                                          <p:stCondLst>
                                            <p:cond delay="600"/>
                                          </p:stCondLst>
                                        </p:cTn>
                                        <p:tgtEl>
                                          <p:spTgt spid="4099">
                                            <p:txEl>
                                              <p:pRg st="4" end="4"/>
                                            </p:txEl>
                                          </p:spTgt>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4099">
                                            <p:txEl>
                                              <p:pRg st="5" end="5"/>
                                            </p:txEl>
                                          </p:spTgt>
                                        </p:tgtEl>
                                        <p:attrNameLst>
                                          <p:attrName>style.visibility</p:attrName>
                                        </p:attrNameLst>
                                      </p:cBhvr>
                                      <p:to>
                                        <p:strVal val="visible"/>
                                      </p:to>
                                    </p:set>
                                    <p:anim from="(-#ppt_w/2)" to="(#ppt_x)" calcmode="lin" valueType="num">
                                      <p:cBhvr>
                                        <p:cTn id="34" dur="600" fill="hold">
                                          <p:stCondLst>
                                            <p:cond delay="0"/>
                                          </p:stCondLst>
                                        </p:cTn>
                                        <p:tgtEl>
                                          <p:spTgt spid="4099">
                                            <p:txEl>
                                              <p:pRg st="5" end="5"/>
                                            </p:txEl>
                                          </p:spTgt>
                                        </p:tgtEl>
                                        <p:attrNameLst>
                                          <p:attrName>ppt_x</p:attrName>
                                        </p:attrNameLst>
                                      </p:cBhvr>
                                    </p:anim>
                                    <p:anim from="0" to="-1.0" calcmode="lin" valueType="num">
                                      <p:cBhvr>
                                        <p:cTn id="35" dur="200" decel="50000" autoRev="1" fill="hold">
                                          <p:stCondLst>
                                            <p:cond delay="600"/>
                                          </p:stCondLst>
                                        </p:cTn>
                                        <p:tgtEl>
                                          <p:spTgt spid="4099">
                                            <p:txEl>
                                              <p:pRg st="5" end="5"/>
                                            </p:txEl>
                                          </p:spTgt>
                                        </p:tgtEl>
                                        <p:attrNameLst>
                                          <p:attrName>xshear</p:attrName>
                                        </p:attrNameLst>
                                      </p:cBhvr>
                                    </p:anim>
                                    <p:animScale>
                                      <p:cBhvr>
                                        <p:cTn id="36" dur="200" decel="100000" autoRev="1" fill="hold">
                                          <p:stCondLst>
                                            <p:cond delay="600"/>
                                          </p:stCondLst>
                                        </p:cTn>
                                        <p:tgtEl>
                                          <p:spTgt spid="4099">
                                            <p:txEl>
                                              <p:pRg st="5" end="5"/>
                                            </p:txEl>
                                          </p:spTgt>
                                        </p:tgtEl>
                                      </p:cBhvr>
                                      <p:from x="100000" y="100000"/>
                                      <p:to x="80000" y="100000"/>
                                    </p:animScale>
                                    <p:anim by="(#ppt_h/3+#ppt_w*0.1)" calcmode="lin" valueType="num">
                                      <p:cBhvr additive="sum">
                                        <p:cTn id="37" dur="200" decel="100000" autoRev="1" fill="hold">
                                          <p:stCondLst>
                                            <p:cond delay="600"/>
                                          </p:stCondLst>
                                        </p:cTn>
                                        <p:tgtEl>
                                          <p:spTgt spid="4099">
                                            <p:txEl>
                                              <p:pRg st="5" end="5"/>
                                            </p:txEl>
                                          </p:spTgt>
                                        </p:tgtEl>
                                        <p:attrNameLst>
                                          <p:attrName>ppt_x</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4" presetClass="entr" presetSubtype="0" fill="hold" grpId="0" nodeType="clickEffect">
                                  <p:stCondLst>
                                    <p:cond delay="0"/>
                                  </p:stCondLst>
                                  <p:childTnLst>
                                    <p:set>
                                      <p:cBhvr>
                                        <p:cTn id="41" dur="1" fill="hold">
                                          <p:stCondLst>
                                            <p:cond delay="0"/>
                                          </p:stCondLst>
                                        </p:cTn>
                                        <p:tgtEl>
                                          <p:spTgt spid="4099">
                                            <p:txEl>
                                              <p:pRg st="6" end="6"/>
                                            </p:txEl>
                                          </p:spTgt>
                                        </p:tgtEl>
                                        <p:attrNameLst>
                                          <p:attrName>style.visibility</p:attrName>
                                        </p:attrNameLst>
                                      </p:cBhvr>
                                      <p:to>
                                        <p:strVal val="visible"/>
                                      </p:to>
                                    </p:set>
                                    <p:anim from="(-#ppt_w/2)" to="(#ppt_x)" calcmode="lin" valueType="num">
                                      <p:cBhvr>
                                        <p:cTn id="42" dur="600" fill="hold">
                                          <p:stCondLst>
                                            <p:cond delay="0"/>
                                          </p:stCondLst>
                                        </p:cTn>
                                        <p:tgtEl>
                                          <p:spTgt spid="4099">
                                            <p:txEl>
                                              <p:pRg st="6" end="6"/>
                                            </p:txEl>
                                          </p:spTgt>
                                        </p:tgtEl>
                                        <p:attrNameLst>
                                          <p:attrName>ppt_x</p:attrName>
                                        </p:attrNameLst>
                                      </p:cBhvr>
                                    </p:anim>
                                    <p:anim from="0" to="-1.0" calcmode="lin" valueType="num">
                                      <p:cBhvr>
                                        <p:cTn id="43" dur="200" decel="50000" autoRev="1" fill="hold">
                                          <p:stCondLst>
                                            <p:cond delay="600"/>
                                          </p:stCondLst>
                                        </p:cTn>
                                        <p:tgtEl>
                                          <p:spTgt spid="4099">
                                            <p:txEl>
                                              <p:pRg st="6" end="6"/>
                                            </p:txEl>
                                          </p:spTgt>
                                        </p:tgtEl>
                                        <p:attrNameLst>
                                          <p:attrName>xshear</p:attrName>
                                        </p:attrNameLst>
                                      </p:cBhvr>
                                    </p:anim>
                                    <p:animScale>
                                      <p:cBhvr>
                                        <p:cTn id="44" dur="200" decel="100000" autoRev="1" fill="hold">
                                          <p:stCondLst>
                                            <p:cond delay="600"/>
                                          </p:stCondLst>
                                        </p:cTn>
                                        <p:tgtEl>
                                          <p:spTgt spid="4099">
                                            <p:txEl>
                                              <p:pRg st="6" end="6"/>
                                            </p:txEl>
                                          </p:spTgt>
                                        </p:tgtEl>
                                      </p:cBhvr>
                                      <p:from x="100000" y="100000"/>
                                      <p:to x="80000" y="100000"/>
                                    </p:animScale>
                                    <p:anim by="(#ppt_h/3+#ppt_w*0.1)" calcmode="lin" valueType="num">
                                      <p:cBhvr additive="sum">
                                        <p:cTn id="45" dur="200" decel="100000" autoRev="1" fill="hold">
                                          <p:stCondLst>
                                            <p:cond delay="600"/>
                                          </p:stCondLst>
                                        </p:cTn>
                                        <p:tgtEl>
                                          <p:spTgt spid="4099">
                                            <p:txEl>
                                              <p:pRg st="6" end="6"/>
                                            </p:txEl>
                                          </p:spTgt>
                                        </p:tgtEl>
                                        <p:attrNameLst>
                                          <p:attrName>ppt_x</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4" presetClass="entr" presetSubtype="0" fill="hold" grpId="0" nodeType="clickEffect">
                                  <p:stCondLst>
                                    <p:cond delay="0"/>
                                  </p:stCondLst>
                                  <p:childTnLst>
                                    <p:set>
                                      <p:cBhvr>
                                        <p:cTn id="49" dur="1" fill="hold">
                                          <p:stCondLst>
                                            <p:cond delay="0"/>
                                          </p:stCondLst>
                                        </p:cTn>
                                        <p:tgtEl>
                                          <p:spTgt spid="4099">
                                            <p:txEl>
                                              <p:pRg st="7" end="7"/>
                                            </p:txEl>
                                          </p:spTgt>
                                        </p:tgtEl>
                                        <p:attrNameLst>
                                          <p:attrName>style.visibility</p:attrName>
                                        </p:attrNameLst>
                                      </p:cBhvr>
                                      <p:to>
                                        <p:strVal val="visible"/>
                                      </p:to>
                                    </p:set>
                                    <p:anim from="(-#ppt_w/2)" to="(#ppt_x)" calcmode="lin" valueType="num">
                                      <p:cBhvr>
                                        <p:cTn id="50" dur="600" fill="hold">
                                          <p:stCondLst>
                                            <p:cond delay="0"/>
                                          </p:stCondLst>
                                        </p:cTn>
                                        <p:tgtEl>
                                          <p:spTgt spid="4099">
                                            <p:txEl>
                                              <p:pRg st="7" end="7"/>
                                            </p:txEl>
                                          </p:spTgt>
                                        </p:tgtEl>
                                        <p:attrNameLst>
                                          <p:attrName>ppt_x</p:attrName>
                                        </p:attrNameLst>
                                      </p:cBhvr>
                                    </p:anim>
                                    <p:anim from="0" to="-1.0" calcmode="lin" valueType="num">
                                      <p:cBhvr>
                                        <p:cTn id="51" dur="200" decel="50000" autoRev="1" fill="hold">
                                          <p:stCondLst>
                                            <p:cond delay="600"/>
                                          </p:stCondLst>
                                        </p:cTn>
                                        <p:tgtEl>
                                          <p:spTgt spid="4099">
                                            <p:txEl>
                                              <p:pRg st="7" end="7"/>
                                            </p:txEl>
                                          </p:spTgt>
                                        </p:tgtEl>
                                        <p:attrNameLst>
                                          <p:attrName>xshear</p:attrName>
                                        </p:attrNameLst>
                                      </p:cBhvr>
                                    </p:anim>
                                    <p:animScale>
                                      <p:cBhvr>
                                        <p:cTn id="52" dur="200" decel="100000" autoRev="1" fill="hold">
                                          <p:stCondLst>
                                            <p:cond delay="600"/>
                                          </p:stCondLst>
                                        </p:cTn>
                                        <p:tgtEl>
                                          <p:spTgt spid="4099">
                                            <p:txEl>
                                              <p:pRg st="7" end="7"/>
                                            </p:txEl>
                                          </p:spTgt>
                                        </p:tgtEl>
                                      </p:cBhvr>
                                      <p:from x="100000" y="100000"/>
                                      <p:to x="80000" y="100000"/>
                                    </p:animScale>
                                    <p:anim by="(#ppt_h/3+#ppt_w*0.1)" calcmode="lin" valueType="num">
                                      <p:cBhvr additive="sum">
                                        <p:cTn id="53" dur="200" decel="100000" autoRev="1" fill="hold">
                                          <p:stCondLst>
                                            <p:cond delay="600"/>
                                          </p:stCondLst>
                                        </p:cTn>
                                        <p:tgtEl>
                                          <p:spTgt spid="4099">
                                            <p:txEl>
                                              <p:pRg st="7" end="7"/>
                                            </p:txEl>
                                          </p:spTgt>
                                        </p:tgtEl>
                                        <p:attrNameLst>
                                          <p:attrName>ppt_x</p:attrName>
                                        </p:attrNameLst>
                                      </p:cBhvr>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34" presetClass="entr" presetSubtype="0" fill="hold" grpId="0" nodeType="clickEffect">
                                  <p:stCondLst>
                                    <p:cond delay="0"/>
                                  </p:stCondLst>
                                  <p:childTnLst>
                                    <p:set>
                                      <p:cBhvr>
                                        <p:cTn id="57" dur="1" fill="hold">
                                          <p:stCondLst>
                                            <p:cond delay="0"/>
                                          </p:stCondLst>
                                        </p:cTn>
                                        <p:tgtEl>
                                          <p:spTgt spid="4099">
                                            <p:txEl>
                                              <p:pRg st="8" end="8"/>
                                            </p:txEl>
                                          </p:spTgt>
                                        </p:tgtEl>
                                        <p:attrNameLst>
                                          <p:attrName>style.visibility</p:attrName>
                                        </p:attrNameLst>
                                      </p:cBhvr>
                                      <p:to>
                                        <p:strVal val="visible"/>
                                      </p:to>
                                    </p:set>
                                    <p:anim from="(-#ppt_w/2)" to="(#ppt_x)" calcmode="lin" valueType="num">
                                      <p:cBhvr>
                                        <p:cTn id="58" dur="600" fill="hold">
                                          <p:stCondLst>
                                            <p:cond delay="0"/>
                                          </p:stCondLst>
                                        </p:cTn>
                                        <p:tgtEl>
                                          <p:spTgt spid="4099">
                                            <p:txEl>
                                              <p:pRg st="8" end="8"/>
                                            </p:txEl>
                                          </p:spTgt>
                                        </p:tgtEl>
                                        <p:attrNameLst>
                                          <p:attrName>ppt_x</p:attrName>
                                        </p:attrNameLst>
                                      </p:cBhvr>
                                    </p:anim>
                                    <p:anim from="0" to="-1.0" calcmode="lin" valueType="num">
                                      <p:cBhvr>
                                        <p:cTn id="59" dur="200" decel="50000" autoRev="1" fill="hold">
                                          <p:stCondLst>
                                            <p:cond delay="600"/>
                                          </p:stCondLst>
                                        </p:cTn>
                                        <p:tgtEl>
                                          <p:spTgt spid="4099">
                                            <p:txEl>
                                              <p:pRg st="8" end="8"/>
                                            </p:txEl>
                                          </p:spTgt>
                                        </p:tgtEl>
                                        <p:attrNameLst>
                                          <p:attrName>xshear</p:attrName>
                                        </p:attrNameLst>
                                      </p:cBhvr>
                                    </p:anim>
                                    <p:animScale>
                                      <p:cBhvr>
                                        <p:cTn id="60" dur="200" decel="100000" autoRev="1" fill="hold">
                                          <p:stCondLst>
                                            <p:cond delay="600"/>
                                          </p:stCondLst>
                                        </p:cTn>
                                        <p:tgtEl>
                                          <p:spTgt spid="4099">
                                            <p:txEl>
                                              <p:pRg st="8" end="8"/>
                                            </p:txEl>
                                          </p:spTgt>
                                        </p:tgtEl>
                                      </p:cBhvr>
                                      <p:from x="100000" y="100000"/>
                                      <p:to x="80000" y="100000"/>
                                    </p:animScale>
                                    <p:anim by="(#ppt_h/3+#ppt_w*0.1)" calcmode="lin" valueType="num">
                                      <p:cBhvr additive="sum">
                                        <p:cTn id="61" dur="200" decel="100000" autoRev="1" fill="hold">
                                          <p:stCondLst>
                                            <p:cond delay="600"/>
                                          </p:stCondLst>
                                        </p:cTn>
                                        <p:tgtEl>
                                          <p:spTgt spid="4099">
                                            <p:txEl>
                                              <p:pRg st="8" end="8"/>
                                            </p:txEl>
                                          </p:spTgt>
                                        </p:tgtEl>
                                        <p:attrNameLst>
                                          <p:attrName>ppt_x</p:attrName>
                                        </p:attrNameLst>
                                      </p:cBhvr>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4099">
                                            <p:txEl>
                                              <p:pRg st="10" end="10"/>
                                            </p:txEl>
                                          </p:spTgt>
                                        </p:tgtEl>
                                        <p:attrNameLst>
                                          <p:attrName>style.visibility</p:attrName>
                                        </p:attrNameLst>
                                      </p:cBhvr>
                                      <p:to>
                                        <p:strVal val="visible"/>
                                      </p:to>
                                    </p:set>
                                    <p:anim calcmode="lin" valueType="num">
                                      <p:cBhvr>
                                        <p:cTn id="66" dur="1000" fill="hold"/>
                                        <p:tgtEl>
                                          <p:spTgt spid="4099">
                                            <p:txEl>
                                              <p:pRg st="10" end="10"/>
                                            </p:txEl>
                                          </p:spTgt>
                                        </p:tgtEl>
                                        <p:attrNameLst>
                                          <p:attrName>ppt_w</p:attrName>
                                        </p:attrNameLst>
                                      </p:cBhvr>
                                      <p:tavLst>
                                        <p:tav tm="0">
                                          <p:val>
                                            <p:strVal val="#ppt_w*0.70"/>
                                          </p:val>
                                        </p:tav>
                                        <p:tav tm="100000">
                                          <p:val>
                                            <p:strVal val="#ppt_w"/>
                                          </p:val>
                                        </p:tav>
                                      </p:tavLst>
                                    </p:anim>
                                    <p:anim calcmode="lin" valueType="num">
                                      <p:cBhvr>
                                        <p:cTn id="67" dur="1000" fill="hold"/>
                                        <p:tgtEl>
                                          <p:spTgt spid="4099">
                                            <p:txEl>
                                              <p:pRg st="10" end="10"/>
                                            </p:txEl>
                                          </p:spTgt>
                                        </p:tgtEl>
                                        <p:attrNameLst>
                                          <p:attrName>ppt_h</p:attrName>
                                        </p:attrNameLst>
                                      </p:cBhvr>
                                      <p:tavLst>
                                        <p:tav tm="0">
                                          <p:val>
                                            <p:strVal val="#ppt_h"/>
                                          </p:val>
                                        </p:tav>
                                        <p:tav tm="100000">
                                          <p:val>
                                            <p:strVal val="#ppt_h"/>
                                          </p:val>
                                        </p:tav>
                                      </p:tavLst>
                                    </p:anim>
                                    <p:animEffect transition="in" filter="fade">
                                      <p:cBhvr>
                                        <p:cTn id="68" dur="10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i="1"/>
              <a:t>Panic Attacks/Disorder</a:t>
            </a:r>
          </a:p>
        </p:txBody>
      </p:sp>
      <p:sp>
        <p:nvSpPr>
          <p:cNvPr id="12291" name="Rectangle 3"/>
          <p:cNvSpPr>
            <a:spLocks noGrp="1" noChangeArrowheads="1"/>
          </p:cNvSpPr>
          <p:nvPr>
            <p:ph type="body" idx="1"/>
          </p:nvPr>
        </p:nvSpPr>
        <p:spPr>
          <a:xfrm>
            <a:off x="152400" y="1676400"/>
            <a:ext cx="5943600" cy="5105400"/>
          </a:xfrm>
        </p:spPr>
        <p:txBody>
          <a:bodyPr/>
          <a:lstStyle/>
          <a:p>
            <a:pPr eaLnBrk="1" hangingPunct="1"/>
            <a:r>
              <a:rPr lang="en-US" sz="2800" dirty="0"/>
              <a:t>Recurrent episodes of </a:t>
            </a:r>
            <a:r>
              <a:rPr lang="en-US" sz="2800" dirty="0">
                <a:hlinkClick r:id="rId3"/>
              </a:rPr>
              <a:t>overwhelming anxiety </a:t>
            </a:r>
            <a:r>
              <a:rPr lang="en-US" sz="2800" dirty="0"/>
              <a:t>and intense fear that usually occur suddenly and unexpectedly</a:t>
            </a:r>
          </a:p>
          <a:p>
            <a:pPr lvl="1" eaLnBrk="1" hangingPunct="1"/>
            <a:r>
              <a:rPr lang="en-US" sz="2400" dirty="0"/>
              <a:t>Heart palpitations, shortness of breath, choking sensations, trembling, dizziness</a:t>
            </a:r>
          </a:p>
          <a:p>
            <a:pPr lvl="1" eaLnBrk="1" hangingPunct="1"/>
            <a:r>
              <a:rPr lang="en-US" sz="2400" dirty="0"/>
              <a:t>Often misperceived as a heart attack</a:t>
            </a:r>
          </a:p>
          <a:p>
            <a:pPr eaLnBrk="1" hangingPunct="1"/>
            <a:endParaRPr lang="en-US" sz="1000" dirty="0"/>
          </a:p>
          <a:p>
            <a:pPr eaLnBrk="1" hangingPunct="1"/>
            <a:r>
              <a:rPr lang="en-US" sz="2800" dirty="0"/>
              <a:t>May result in or exacerbate </a:t>
            </a:r>
            <a:r>
              <a:rPr lang="en-US" sz="2800" b="1" dirty="0"/>
              <a:t>agoraphobia</a:t>
            </a:r>
            <a:r>
              <a:rPr lang="en-US" sz="2800" dirty="0"/>
              <a:t> or social phobia</a:t>
            </a:r>
          </a:p>
        </p:txBody>
      </p:sp>
      <p:pic>
        <p:nvPicPr>
          <p:cNvPr id="22531" name="Picture 4" descr="MCj03659920000[1]"/>
          <p:cNvPicPr>
            <a:picLocks noChangeAspect="1" noChangeArrowheads="1"/>
          </p:cNvPicPr>
          <p:nvPr/>
        </p:nvPicPr>
        <p:blipFill>
          <a:blip r:embed="rId4"/>
          <a:srcRect/>
          <a:stretch>
            <a:fillRect/>
          </a:stretch>
        </p:blipFill>
        <p:spPr bwMode="auto">
          <a:xfrm>
            <a:off x="6543675" y="1447800"/>
            <a:ext cx="2295525" cy="1960563"/>
          </a:xfrm>
          <a:prstGeom prst="rect">
            <a:avLst/>
          </a:prstGeom>
          <a:noFill/>
          <a:ln w="9525">
            <a:noFill/>
            <a:miter lim="800000"/>
            <a:headEnd/>
            <a:tailEnd/>
          </a:ln>
        </p:spPr>
      </p:pic>
      <p:pic>
        <p:nvPicPr>
          <p:cNvPr id="12294" name="Picture 6" descr="Billie_Joe_Armstrong_917309"/>
          <p:cNvPicPr>
            <a:picLocks noChangeAspect="1" noChangeArrowheads="1"/>
          </p:cNvPicPr>
          <p:nvPr/>
        </p:nvPicPr>
        <p:blipFill>
          <a:blip r:embed="rId5"/>
          <a:srcRect/>
          <a:stretch>
            <a:fillRect/>
          </a:stretch>
        </p:blipFill>
        <p:spPr bwMode="auto">
          <a:xfrm>
            <a:off x="6402388" y="3505200"/>
            <a:ext cx="2741612" cy="33528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p:cTn id="13"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22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p:cTn id="19"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2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12294"/>
                                        </p:tgtEl>
                                        <p:attrNameLst>
                                          <p:attrName>style.visibility</p:attrName>
                                        </p:attrNameLst>
                                      </p:cBhvr>
                                      <p:to>
                                        <p:strVal val="visible"/>
                                      </p:to>
                                    </p:set>
                                    <p:anim to="" calcmode="lin" valueType="num">
                                      <p:cBhvr>
                                        <p:cTn id="25" dur="1" fill="hold"/>
                                        <p:tgtEl>
                                          <p:spTgt spid="12294"/>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2291">
                                            <p:txEl>
                                              <p:pRg st="4" end="4"/>
                                            </p:txEl>
                                          </p:spTgt>
                                        </p:tgtEl>
                                        <p:attrNameLst>
                                          <p:attrName>style.visibility</p:attrName>
                                        </p:attrNameLst>
                                      </p:cBhvr>
                                      <p:to>
                                        <p:strVal val="visible"/>
                                      </p:to>
                                    </p:set>
                                    <p:anim calcmode="lin" valueType="num">
                                      <p:cBhvr>
                                        <p:cTn id="30" dur="500" fill="hold"/>
                                        <p:tgtEl>
                                          <p:spTgt spid="12291">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1229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descr="Giant Spider and web. Australia"/>
          <p:cNvPicPr>
            <a:picLocks noChangeAspect="1" noChangeArrowheads="1"/>
          </p:cNvPicPr>
          <p:nvPr/>
        </p:nvPicPr>
        <p:blipFill>
          <a:blip r:embed="rId3">
            <a:lum bright="-40000" contrast="-20000"/>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title"/>
          </p:nvPr>
        </p:nvSpPr>
        <p:spPr/>
        <p:txBody>
          <a:bodyPr/>
          <a:lstStyle/>
          <a:p>
            <a:pPr eaLnBrk="1" hangingPunct="1"/>
            <a:r>
              <a:rPr lang="en-US" sz="6000" b="1" i="1"/>
              <a:t>Phobias</a:t>
            </a:r>
          </a:p>
        </p:txBody>
      </p:sp>
      <p:sp>
        <p:nvSpPr>
          <p:cNvPr id="3075" name="Rectangle 3"/>
          <p:cNvSpPr>
            <a:spLocks noGrp="1" noChangeArrowheads="1"/>
          </p:cNvSpPr>
          <p:nvPr>
            <p:ph type="body" sz="half" idx="1"/>
          </p:nvPr>
        </p:nvSpPr>
        <p:spPr>
          <a:xfrm>
            <a:off x="457200" y="1676400"/>
            <a:ext cx="8077200" cy="4876800"/>
          </a:xfrm>
        </p:spPr>
        <p:txBody>
          <a:bodyPr/>
          <a:lstStyle/>
          <a:p>
            <a:pPr eaLnBrk="1" hangingPunct="1"/>
            <a:r>
              <a:rPr lang="en-US"/>
              <a:t>Irrational fear of a specific object or situation that poses no realistic danger </a:t>
            </a:r>
          </a:p>
          <a:p>
            <a:pPr eaLnBrk="1" hangingPunct="1"/>
            <a:r>
              <a:rPr lang="en-US"/>
              <a:t>How are phobias different from everyday fears?</a:t>
            </a:r>
          </a:p>
          <a:p>
            <a:pPr eaLnBrk="1" hangingPunct="1"/>
            <a:r>
              <a:rPr lang="en-US"/>
              <a:t>Where do they come from?</a:t>
            </a:r>
          </a:p>
          <a:p>
            <a:pPr eaLnBrk="1" hangingPunct="1"/>
            <a:r>
              <a:rPr lang="en-US"/>
              <a:t>How can phobias be treated?</a:t>
            </a:r>
          </a:p>
          <a:p>
            <a:pPr lvl="1" eaLnBrk="1" hangingPunct="1">
              <a:buFont typeface="Wingdings" charset="2"/>
              <a:buNone/>
            </a:pPr>
            <a:endParaRPr lang="en-US" sz="1800"/>
          </a:p>
          <a:p>
            <a:pPr eaLnBrk="1" hangingPunct="1"/>
            <a:endParaRPr lang="en-US"/>
          </a:p>
          <a:p>
            <a:pPr eaLnBrk="1" hangingPunct="1"/>
            <a:r>
              <a:rPr lang="en-US"/>
              <a:t>Prevalence: &gt;10% of the population has some sort of phobia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to="" calcmode="lin" valueType="num">
                                      <p:cBhvr>
                                        <p:cTn id="7" dur="1" fill="hold"/>
                                        <p:tgtEl>
                                          <p:spTgt spid="307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 to="" calcmode="lin" valueType="num">
                                      <p:cBhvr>
                                        <p:cTn id="12" dur="1" fill="hold"/>
                                        <p:tgtEl>
                                          <p:spTgt spid="3075">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 to="" calcmode="lin" valueType="num">
                                      <p:cBhvr>
                                        <p:cTn id="17" dur="1" fill="hold"/>
                                        <p:tgtEl>
                                          <p:spTgt spid="3075">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 to="" calcmode="lin" valueType="num">
                                      <p:cBhvr>
                                        <p:cTn id="22" dur="1" fill="hold"/>
                                        <p:tgtEl>
                                          <p:spTgt spid="307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 to="" calcmode="lin" valueType="num">
                                      <p:cBhvr>
                                        <p:cTn id="27" dur="1" fill="hold"/>
                                        <p:tgtEl>
                                          <p:spTgt spid="307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Anxiety Disorders&amp;quot;&quot;/&gt;&lt;property id=&quot;20307&quot; value=&quot;256&quot;/&gt;&lt;/object&gt;&lt;object type=&quot;3&quot; unique_id=&quot;10004&quot;&gt;&lt;property id=&quot;20148&quot; value=&quot;5&quot;/&gt;&lt;property id=&quot;20300&quot; value=&quot;Slide 2 - &amp;quot;Anxiety Disorders: Key Questions and Topics&amp;quot;&quot;/&gt;&lt;property id=&quot;20307&quot; value=&quot;265&quot;/&gt;&lt;/object&gt;&lt;object type=&quot;3&quot; unique_id=&quot;10005&quot;&gt;&lt;property id=&quot;20148&quot; value=&quot;5&quot;/&gt;&lt;property id=&quot;20300&quot; value=&quot;Slide 3&quot;/&gt;&lt;property id=&quot;20307&quot; value=&quot;271&quot;/&gt;&lt;/object&gt;&lt;object type=&quot;3&quot; unique_id=&quot;10006&quot;&gt;&lt;property id=&quot;20148&quot; value=&quot;5&quot;/&gt;&lt;property id=&quot;20300&quot; value=&quot;Slide 4 - &amp;quot;What are Anxiety Disorders?&amp;quot;&quot;/&gt;&lt;property id=&quot;20307&quot; value=&quot;263&quot;/&gt;&lt;/object&gt;&lt;object type=&quot;3&quot; unique_id=&quot;10007&quot;&gt;&lt;property id=&quot;20148&quot; value=&quot;5&quot;/&gt;&lt;property id=&quot;20300&quot; value=&quot;Slide 5 - &amp;quot;Watch&amp;quot;&quot;/&gt;&lt;property id=&quot;20307&quot; value=&quot;273&quot;/&gt;&lt;/object&gt;&lt;object type=&quot;3&quot; unique_id=&quot;10008&quot;&gt;&lt;property id=&quot;20148&quot; value=&quot;5&quot;/&gt;&lt;property id=&quot;20300&quot; value=&quot;Slide 6 - &amp;quot;Social Anxiety Disorder/  Social Phobia&amp;quot;&quot;/&gt;&lt;property id=&quot;20307&quot; value=&quot;267&quot;/&gt;&lt;/object&gt;&lt;object type=&quot;3&quot; unique_id=&quot;10009&quot;&gt;&lt;property id=&quot;20148&quot; value=&quot;5&quot;/&gt;&lt;property id=&quot;20300&quot; value=&quot;Slide 7 - &amp;quot;Generalized Anxiety Disorder&amp;quot;&quot;/&gt;&lt;property id=&quot;20307&quot; value=&quot;258&quot;/&gt;&lt;/object&gt;&lt;object type=&quot;3&quot; unique_id=&quot;10010&quot;&gt;&lt;property id=&quot;20148&quot; value=&quot;5&quot;/&gt;&lt;property id=&quot;20300&quot; value=&quot;Slide 8 - &amp;quot;Panic Attacks/Disorder&amp;quot;&quot;/&gt;&lt;property id=&quot;20307&quot; value=&quot;261&quot;/&gt;&lt;/object&gt;&lt;object type=&quot;3&quot; unique_id=&quot;10011&quot;&gt;&lt;property id=&quot;20148&quot; value=&quot;5&quot;/&gt;&lt;property id=&quot;20300&quot; value=&quot;Slide 9 - &amp;quot;Phobias&amp;quot;&quot;/&gt;&lt;property id=&quot;20307&quot; value=&quot;257&quot;/&gt;&lt;/object&gt;&lt;object type=&quot;3&quot; unique_id=&quot;10012&quot;&gt;&lt;property id=&quot;20148&quot; value=&quot;5&quot;/&gt;&lt;property id=&quot;20300&quot; value=&quot;Slide 10 - &amp;quot;Obsessive-Compulsive Disorder&amp;quot;&quot;/&gt;&lt;property id=&quot;20307&quot; value=&quot;264&quot;/&gt;&lt;/object&gt;&lt;object type=&quot;3&quot; unique_id=&quot;10013&quot;&gt;&lt;property id=&quot;20148&quot; value=&quot;5&quot;/&gt;&lt;property id=&quot;20300&quot; value=&quot;Slide 11&quot;/&gt;&lt;property id=&quot;20307&quot; value=&quot;268&quot;/&gt;&lt;/object&gt;&lt;object type=&quot;3&quot; unique_id=&quot;10014&quot;&gt;&lt;property id=&quot;20148&quot; value=&quot;5&quot;/&gt;&lt;property id=&quot;20300&quot; value=&quot;Slide 12 - &amp;quot;Post-Traumatic Stress Disorder&amp;quot;&quot;/&gt;&lt;property id=&quot;20307&quot; value=&quot;269&quot;/&gt;&lt;/object&gt;&lt;object type=&quot;3&quot; unique_id=&quot;10015&quot;&gt;&lt;property id=&quot;20148&quot; value=&quot;5&quot;/&gt;&lt;property id=&quot;20300&quot; value=&quot;Slide 13 - &amp;quot;PTSD&amp;quot;&quot;/&gt;&lt;property id=&quot;20307&quot; value=&quot;270&quot;/&gt;&lt;/object&gt;&lt;object type=&quot;3&quot; unique_id=&quot;10016&quot;&gt;&lt;property id=&quot;20148&quot; value=&quot;5&quot;/&gt;&lt;property id=&quot;20300&quot; value=&quot;Slide 14 - &amp;quot;PTSD and War&amp;quot;&quot;/&gt;&lt;property id=&quot;20307&quot; value=&quot;272&quot;/&gt;&lt;/object&gt;&lt;object type=&quot;3&quot; unique_id=&quot;10017&quot;&gt;&lt;property id=&quot;20148&quot; value=&quot;5&quot;/&gt;&lt;property id=&quot;20300&quot; value=&quot;Slide 15 - &amp;quot;Wrap-up&amp;quot;&quot;/&gt;&lt;property id=&quot;20307&quot; value=&quot;274&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4884</TotalTime>
  <Words>713</Words>
  <Application>Microsoft Office PowerPoint</Application>
  <PresentationFormat>On-screen Show (4:3)</PresentationFormat>
  <Paragraphs>109</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Tahoma</vt:lpstr>
      <vt:lpstr>Wingdings</vt:lpstr>
      <vt:lpstr>Textured</vt:lpstr>
      <vt:lpstr>Anxiety Disorders</vt:lpstr>
      <vt:lpstr>Anxiety Disorders: Key Questions and Topics</vt:lpstr>
      <vt:lpstr>PowerPoint Presentation</vt:lpstr>
      <vt:lpstr>What are Anxiety Disorders?</vt:lpstr>
      <vt:lpstr>Watch</vt:lpstr>
      <vt:lpstr>Social Anxiety Disorder/  Social Phobia</vt:lpstr>
      <vt:lpstr>Generalized Anxiety Disorder</vt:lpstr>
      <vt:lpstr>Panic Attacks/Disorder</vt:lpstr>
      <vt:lpstr>Phobias</vt:lpstr>
      <vt:lpstr>Obsessive-Compulsive Disorder</vt:lpstr>
      <vt:lpstr>PowerPoint Presentation</vt:lpstr>
      <vt:lpstr>Post-Traumatic Stress Disorder</vt:lpstr>
      <vt:lpstr>PTSD</vt:lpstr>
      <vt:lpstr>PTSD and War</vt:lpstr>
      <vt:lpstr>Wrap-up</vt:lpstr>
    </vt:vector>
  </TitlesOfParts>
  <Company>Westwood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Disorders</dc:title>
  <dc:creator>jsherr</dc:creator>
  <cp:lastModifiedBy>teacher</cp:lastModifiedBy>
  <cp:revision>53</cp:revision>
  <dcterms:created xsi:type="dcterms:W3CDTF">2013-12-17T12:54:48Z</dcterms:created>
  <dcterms:modified xsi:type="dcterms:W3CDTF">2017-03-14T23:22:39Z</dcterms:modified>
</cp:coreProperties>
</file>